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64" r:id="rId2"/>
    <p:sldId id="265" r:id="rId3"/>
    <p:sldId id="258" r:id="rId4"/>
    <p:sldId id="259" r:id="rId5"/>
    <p:sldId id="260" r:id="rId6"/>
    <p:sldId id="261" r:id="rId7"/>
    <p:sldId id="262" r:id="rId8"/>
    <p:sldId id="263" r:id="rId9"/>
    <p:sldId id="268" r:id="rId10"/>
    <p:sldId id="267" r:id="rId11"/>
    <p:sldId id="266" r:id="rId12"/>
    <p:sldId id="302" r:id="rId13"/>
    <p:sldId id="269" r:id="rId14"/>
    <p:sldId id="270" r:id="rId15"/>
    <p:sldId id="271" r:id="rId16"/>
    <p:sldId id="273" r:id="rId17"/>
    <p:sldId id="275" r:id="rId18"/>
    <p:sldId id="274" r:id="rId19"/>
    <p:sldId id="279" r:id="rId20"/>
    <p:sldId id="277" r:id="rId21"/>
    <p:sldId id="276" r:id="rId22"/>
    <p:sldId id="278" r:id="rId23"/>
    <p:sldId id="272" r:id="rId24"/>
    <p:sldId id="280" r:id="rId25"/>
    <p:sldId id="281" r:id="rId26"/>
    <p:sldId id="282" r:id="rId27"/>
    <p:sldId id="284" r:id="rId28"/>
    <p:sldId id="283" r:id="rId29"/>
    <p:sldId id="285" r:id="rId30"/>
    <p:sldId id="286" r:id="rId31"/>
    <p:sldId id="287" r:id="rId32"/>
    <p:sldId id="288" r:id="rId33"/>
    <p:sldId id="289" r:id="rId34"/>
    <p:sldId id="296" r:id="rId35"/>
    <p:sldId id="295" r:id="rId36"/>
    <p:sldId id="298" r:id="rId37"/>
    <p:sldId id="297" r:id="rId38"/>
    <p:sldId id="299" r:id="rId39"/>
    <p:sldId id="294" r:id="rId40"/>
    <p:sldId id="300" r:id="rId41"/>
    <p:sldId id="290" r:id="rId42"/>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6666056-BBDD-4494-ABBF-3433A54A0544}">
          <p14:sldIdLst>
            <p14:sldId id="264"/>
            <p14:sldId id="265"/>
            <p14:sldId id="258"/>
            <p14:sldId id="259"/>
            <p14:sldId id="260"/>
            <p14:sldId id="261"/>
            <p14:sldId id="262"/>
            <p14:sldId id="263"/>
            <p14:sldId id="268"/>
            <p14:sldId id="267"/>
            <p14:sldId id="266"/>
            <p14:sldId id="302"/>
            <p14:sldId id="269"/>
            <p14:sldId id="270"/>
            <p14:sldId id="271"/>
            <p14:sldId id="273"/>
            <p14:sldId id="275"/>
            <p14:sldId id="274"/>
            <p14:sldId id="279"/>
            <p14:sldId id="277"/>
            <p14:sldId id="276"/>
            <p14:sldId id="278"/>
            <p14:sldId id="272"/>
            <p14:sldId id="280"/>
            <p14:sldId id="281"/>
            <p14:sldId id="282"/>
            <p14:sldId id="284"/>
            <p14:sldId id="283"/>
            <p14:sldId id="285"/>
            <p14:sldId id="286"/>
            <p14:sldId id="287"/>
            <p14:sldId id="288"/>
            <p14:sldId id="289"/>
            <p14:sldId id="296"/>
            <p14:sldId id="295"/>
            <p14:sldId id="298"/>
            <p14:sldId id="297"/>
            <p14:sldId id="299"/>
            <p14:sldId id="294"/>
            <p14:sldId id="300"/>
            <p14:sldId id="29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1F97B-CD0D-40FE-A0A3-7682A8F91D8E}" v="116" dt="2021-05-24T12:46:30.76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4" autoAdjust="0"/>
  </p:normalViewPr>
  <p:slideViewPr>
    <p:cSldViewPr>
      <p:cViewPr varScale="1">
        <p:scale>
          <a:sx n="142" d="100"/>
          <a:sy n="142" d="100"/>
        </p:scale>
        <p:origin x="726"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 Brosens" userId="6c0995658d368711" providerId="LiveId" clId="{03F1F97B-CD0D-40FE-A0A3-7682A8F91D8E}"/>
    <pc:docChg chg="modSld">
      <pc:chgData name="Jac Brosens" userId="6c0995658d368711" providerId="LiveId" clId="{03F1F97B-CD0D-40FE-A0A3-7682A8F91D8E}" dt="2021-05-24T12:47:46.963" v="163" actId="207"/>
      <pc:docMkLst>
        <pc:docMk/>
      </pc:docMkLst>
      <pc:sldChg chg="modSp">
        <pc:chgData name="Jac Brosens" userId="6c0995658d368711" providerId="LiveId" clId="{03F1F97B-CD0D-40FE-A0A3-7682A8F91D8E}" dt="2021-05-24T12:39:35.651" v="71" actId="20577"/>
        <pc:sldMkLst>
          <pc:docMk/>
          <pc:sldMk cId="2161085954" sldId="258"/>
        </pc:sldMkLst>
        <pc:spChg chg="mod">
          <ac:chgData name="Jac Brosens" userId="6c0995658d368711" providerId="LiveId" clId="{03F1F97B-CD0D-40FE-A0A3-7682A8F91D8E}" dt="2021-05-24T12:39:35.651" v="71" actId="20577"/>
          <ac:spMkLst>
            <pc:docMk/>
            <pc:sldMk cId="2161085954" sldId="258"/>
            <ac:spMk id="3" creationId="{00000000-0000-0000-0000-000000000000}"/>
          </ac:spMkLst>
        </pc:spChg>
      </pc:sldChg>
      <pc:sldChg chg="modSp">
        <pc:chgData name="Jac Brosens" userId="6c0995658d368711" providerId="LiveId" clId="{03F1F97B-CD0D-40FE-A0A3-7682A8F91D8E}" dt="2021-05-24T12:40:15.259" v="89" actId="20577"/>
        <pc:sldMkLst>
          <pc:docMk/>
          <pc:sldMk cId="2654845510" sldId="260"/>
        </pc:sldMkLst>
        <pc:spChg chg="mod">
          <ac:chgData name="Jac Brosens" userId="6c0995658d368711" providerId="LiveId" clId="{03F1F97B-CD0D-40FE-A0A3-7682A8F91D8E}" dt="2021-05-24T12:40:15.259" v="89" actId="20577"/>
          <ac:spMkLst>
            <pc:docMk/>
            <pc:sldMk cId="2654845510" sldId="260"/>
            <ac:spMk id="3" creationId="{00000000-0000-0000-0000-000000000000}"/>
          </ac:spMkLst>
        </pc:spChg>
      </pc:sldChg>
      <pc:sldChg chg="modSp">
        <pc:chgData name="Jac Brosens" userId="6c0995658d368711" providerId="LiveId" clId="{03F1F97B-CD0D-40FE-A0A3-7682A8F91D8E}" dt="2021-05-24T12:46:30.762" v="161" actId="20577"/>
        <pc:sldMkLst>
          <pc:docMk/>
          <pc:sldMk cId="1227009814" sldId="262"/>
        </pc:sldMkLst>
        <pc:spChg chg="mod">
          <ac:chgData name="Jac Brosens" userId="6c0995658d368711" providerId="LiveId" clId="{03F1F97B-CD0D-40FE-A0A3-7682A8F91D8E}" dt="2021-05-24T12:46:30.762" v="161" actId="20577"/>
          <ac:spMkLst>
            <pc:docMk/>
            <pc:sldMk cId="1227009814" sldId="262"/>
            <ac:spMk id="3" creationId="{00000000-0000-0000-0000-000000000000}"/>
          </ac:spMkLst>
        </pc:spChg>
      </pc:sldChg>
      <pc:sldChg chg="modSp mod">
        <pc:chgData name="Jac Brosens" userId="6c0995658d368711" providerId="LiveId" clId="{03F1F97B-CD0D-40FE-A0A3-7682A8F91D8E}" dt="2021-05-24T12:41:40.038" v="113" actId="20577"/>
        <pc:sldMkLst>
          <pc:docMk/>
          <pc:sldMk cId="3509652773" sldId="273"/>
        </pc:sldMkLst>
        <pc:spChg chg="mod">
          <ac:chgData name="Jac Brosens" userId="6c0995658d368711" providerId="LiveId" clId="{03F1F97B-CD0D-40FE-A0A3-7682A8F91D8E}" dt="2021-05-24T12:41:09.992" v="100" actId="6549"/>
          <ac:spMkLst>
            <pc:docMk/>
            <pc:sldMk cId="3509652773" sldId="273"/>
            <ac:spMk id="2" creationId="{00000000-0000-0000-0000-000000000000}"/>
          </ac:spMkLst>
        </pc:spChg>
        <pc:spChg chg="mod">
          <ac:chgData name="Jac Brosens" userId="6c0995658d368711" providerId="LiveId" clId="{03F1F97B-CD0D-40FE-A0A3-7682A8F91D8E}" dt="2021-05-24T12:41:40.038" v="113" actId="20577"/>
          <ac:spMkLst>
            <pc:docMk/>
            <pc:sldMk cId="3509652773" sldId="273"/>
            <ac:spMk id="3" creationId="{00000000-0000-0000-0000-000000000000}"/>
          </ac:spMkLst>
        </pc:spChg>
      </pc:sldChg>
      <pc:sldChg chg="modSp mod">
        <pc:chgData name="Jac Brosens" userId="6c0995658d368711" providerId="LiveId" clId="{03F1F97B-CD0D-40FE-A0A3-7682A8F91D8E}" dt="2021-05-24T12:44:56.625" v="148" actId="20577"/>
        <pc:sldMkLst>
          <pc:docMk/>
          <pc:sldMk cId="1471136417" sldId="290"/>
        </pc:sldMkLst>
        <pc:spChg chg="mod">
          <ac:chgData name="Jac Brosens" userId="6c0995658d368711" providerId="LiveId" clId="{03F1F97B-CD0D-40FE-A0A3-7682A8F91D8E}" dt="2021-05-24T12:44:56.625" v="148" actId="20577"/>
          <ac:spMkLst>
            <pc:docMk/>
            <pc:sldMk cId="1471136417" sldId="290"/>
            <ac:spMk id="2" creationId="{00000000-0000-0000-0000-000000000000}"/>
          </ac:spMkLst>
        </pc:spChg>
      </pc:sldChg>
      <pc:sldChg chg="modSp mod">
        <pc:chgData name="Jac Brosens" userId="6c0995658d368711" providerId="LiveId" clId="{03F1F97B-CD0D-40FE-A0A3-7682A8F91D8E}" dt="2021-05-24T12:43:13.488" v="136" actId="20577"/>
        <pc:sldMkLst>
          <pc:docMk/>
          <pc:sldMk cId="420830494" sldId="295"/>
        </pc:sldMkLst>
        <pc:spChg chg="mod">
          <ac:chgData name="Jac Brosens" userId="6c0995658d368711" providerId="LiveId" clId="{03F1F97B-CD0D-40FE-A0A3-7682A8F91D8E}" dt="2021-05-24T12:43:13.488" v="136" actId="20577"/>
          <ac:spMkLst>
            <pc:docMk/>
            <pc:sldMk cId="420830494" sldId="295"/>
            <ac:spMk id="3" creationId="{00000000-0000-0000-0000-000000000000}"/>
          </ac:spMkLst>
        </pc:spChg>
      </pc:sldChg>
      <pc:sldChg chg="modSp mod">
        <pc:chgData name="Jac Brosens" userId="6c0995658d368711" providerId="LiveId" clId="{03F1F97B-CD0D-40FE-A0A3-7682A8F91D8E}" dt="2021-05-24T12:42:40.161" v="123" actId="20577"/>
        <pc:sldMkLst>
          <pc:docMk/>
          <pc:sldMk cId="408043959" sldId="296"/>
        </pc:sldMkLst>
        <pc:spChg chg="mod">
          <ac:chgData name="Jac Brosens" userId="6c0995658d368711" providerId="LiveId" clId="{03F1F97B-CD0D-40FE-A0A3-7682A8F91D8E}" dt="2021-05-24T12:42:40.161" v="123" actId="20577"/>
          <ac:spMkLst>
            <pc:docMk/>
            <pc:sldMk cId="408043959" sldId="296"/>
            <ac:spMk id="2" creationId="{00000000-0000-0000-0000-000000000000}"/>
          </ac:spMkLst>
        </pc:spChg>
      </pc:sldChg>
      <pc:sldChg chg="modSp mod">
        <pc:chgData name="Jac Brosens" userId="6c0995658d368711" providerId="LiveId" clId="{03F1F97B-CD0D-40FE-A0A3-7682A8F91D8E}" dt="2021-05-24T12:47:46.963" v="163" actId="207"/>
        <pc:sldMkLst>
          <pc:docMk/>
          <pc:sldMk cId="2257927955" sldId="302"/>
        </pc:sldMkLst>
        <pc:spChg chg="mod">
          <ac:chgData name="Jac Brosens" userId="6c0995658d368711" providerId="LiveId" clId="{03F1F97B-CD0D-40FE-A0A3-7682A8F91D8E}" dt="2021-05-24T12:47:46.963" v="163" actId="207"/>
          <ac:spMkLst>
            <pc:docMk/>
            <pc:sldMk cId="2257927955" sldId="302"/>
            <ac:spMk id="3" creationId="{00000000-0000-0000-0000-000000000000}"/>
          </ac:spMkLst>
        </pc:spChg>
        <pc:spChg chg="mod">
          <ac:chgData name="Jac Brosens" userId="6c0995658d368711" providerId="LiveId" clId="{03F1F97B-CD0D-40FE-A0A3-7682A8F91D8E}" dt="2021-05-24T12:47:39.322" v="162" actId="207"/>
          <ac:spMkLst>
            <pc:docMk/>
            <pc:sldMk cId="2257927955" sldId="302"/>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4F643-5A7D-48EF-B0A3-9EC91B989684}" type="datetimeFigureOut">
              <a:rPr lang="nl-NL" smtClean="0"/>
              <a:t>24-5-2021</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97779-DC7C-4177-846F-8D0577A976D5}" type="slidenum">
              <a:rPr lang="nl-NL" smtClean="0"/>
              <a:t>‹nr.›</a:t>
            </a:fld>
            <a:endParaRPr lang="nl-NL"/>
          </a:p>
        </p:txBody>
      </p:sp>
    </p:spTree>
    <p:extLst>
      <p:ext uri="{BB962C8B-B14F-4D97-AF65-F5344CB8AC3E}">
        <p14:creationId xmlns:p14="http://schemas.microsoft.com/office/powerpoint/2010/main" val="264787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297779-DC7C-4177-846F-8D0577A976D5}" type="slidenum">
              <a:rPr lang="nl-NL" smtClean="0"/>
              <a:t>38</a:t>
            </a:fld>
            <a:endParaRPr lang="nl-NL"/>
          </a:p>
        </p:txBody>
      </p:sp>
    </p:spTree>
    <p:extLst>
      <p:ext uri="{BB962C8B-B14F-4D97-AF65-F5344CB8AC3E}">
        <p14:creationId xmlns:p14="http://schemas.microsoft.com/office/powerpoint/2010/main" val="174258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5"/>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941D2D-3826-46C6-A92F-3B4BCC0EC839}"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90267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8BEFDB-6F25-4F11-9325-8497B38A6E6F}"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11365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80"/>
            <a:ext cx="2057400"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05980"/>
            <a:ext cx="6019800" cy="43886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02F5B3-46C1-4734-9A62-368758516ED2}"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91310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p>
            <a:r>
              <a:rPr lang="nl-NL"/>
              <a:t>Klik om de stijl te bewerken</a:t>
            </a:r>
          </a:p>
        </p:txBody>
      </p:sp>
      <p:sp>
        <p:nvSpPr>
          <p:cNvPr id="3" name="Tijdelijke aanduiding voor tekst 2"/>
          <p:cNvSpPr>
            <a:spLocks noGrp="1"/>
          </p:cNvSpPr>
          <p:nvPr>
            <p:ph type="body" sz="half" idx="1"/>
          </p:nvPr>
        </p:nvSpPr>
        <p:spPr>
          <a:xfrm>
            <a:off x="457200" y="1200151"/>
            <a:ext cx="4038600" cy="33944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19186A-CF05-43BB-8880-B4CACFEA5810}"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73631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AAAA89-2DF9-417F-A3B8-4E914317EC76}"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74440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4CC48B-C914-4145-871D-CD43887A84A1}"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118123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F27FB5-2A30-4834-902C-3CBCC3BEFFF3}"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3130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519D00-CAB9-44BC-8545-F44F131FED12}"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96134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A6E46C-10AA-46E6-B6DE-D0959F52783B}"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20837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6589A9-47C8-473A-A3DE-72B64C8609CE}"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13800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3"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DDD602-B60C-401A-BEA7-A84043214697}"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369849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2BECB7-ACFA-4607-96A7-7BCB0033934A}" type="slidenum">
              <a:rPr lang="nl-NL">
                <a:solidFill>
                  <a:srgbClr val="FFFFFF"/>
                </a:solidFill>
              </a:rPr>
              <a:pPr>
                <a:defRPr/>
              </a:pPr>
              <a:t>‹nr.›</a:t>
            </a:fld>
            <a:endParaRPr lang="nl-NL">
              <a:solidFill>
                <a:srgbClr val="FFFFFF"/>
              </a:solidFill>
            </a:endParaRPr>
          </a:p>
        </p:txBody>
      </p:sp>
    </p:spTree>
    <p:extLst>
      <p:ext uri="{BB962C8B-B14F-4D97-AF65-F5344CB8AC3E}">
        <p14:creationId xmlns:p14="http://schemas.microsoft.com/office/powerpoint/2010/main" val="23817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8196"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nl-NL">
              <a:solidFill>
                <a:srgbClr val="FFFFFF"/>
              </a:solidFill>
            </a:endParaRPr>
          </a:p>
        </p:txBody>
      </p:sp>
      <p:sp>
        <p:nvSpPr>
          <p:cNvPr id="8197"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nl-NL">
              <a:solidFill>
                <a:srgbClr val="FFFFFF"/>
              </a:solidFill>
            </a:endParaRPr>
          </a:p>
        </p:txBody>
      </p:sp>
      <p:sp>
        <p:nvSpPr>
          <p:cNvPr id="8198"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B4852B0-0825-4DC8-8DAD-8DB7896A3A0B}" type="slidenum">
              <a:rPr lang="nl-NL">
                <a:solidFill>
                  <a:srgbClr val="FFFFFF"/>
                </a:solidFill>
              </a:rPr>
              <a:pPr fontAlgn="base">
                <a:spcBef>
                  <a:spcPct val="0"/>
                </a:spcBef>
                <a:spcAft>
                  <a:spcPct val="0"/>
                </a:spcAft>
                <a:defRPr/>
              </a:pPr>
              <a:t>‹nr.›</a:t>
            </a:fld>
            <a:endParaRPr lang="nl-NL">
              <a:solidFill>
                <a:srgbClr val="FFFFFF"/>
              </a:solidFill>
            </a:endParaRPr>
          </a:p>
        </p:txBody>
      </p:sp>
    </p:spTree>
    <p:extLst>
      <p:ext uri="{BB962C8B-B14F-4D97-AF65-F5344CB8AC3E}">
        <p14:creationId xmlns:p14="http://schemas.microsoft.com/office/powerpoint/2010/main" val="232558375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1294.photobucket.com/user/rweust/media/Wormwiel_zpstqro6kwl.jpg.html"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95487"/>
            <a:ext cx="7427168" cy="4032448"/>
          </a:xfrm>
        </p:spPr>
        <p:txBody>
          <a:bodyPr/>
          <a:lstStyle/>
          <a:p>
            <a:pPr algn="l">
              <a:lnSpc>
                <a:spcPct val="150000"/>
              </a:lnSpc>
            </a:pPr>
            <a:r>
              <a:rPr lang="nl-NL" sz="3600" dirty="0">
                <a:solidFill>
                  <a:srgbClr val="FFFF00"/>
                </a:solidFill>
              </a:rPr>
              <a:t>Mogelijkheden om een bestaande montering te upgraden naar </a:t>
            </a:r>
            <a:r>
              <a:rPr lang="nl-NL" sz="3600" dirty="0" err="1">
                <a:solidFill>
                  <a:srgbClr val="FFFF00"/>
                </a:solidFill>
              </a:rPr>
              <a:t>Goto</a:t>
            </a:r>
            <a:endParaRPr lang="nl-NL" sz="3600" dirty="0">
              <a:solidFill>
                <a:srgbClr val="FFFF00"/>
              </a:solidFill>
            </a:endParaRPr>
          </a:p>
        </p:txBody>
      </p:sp>
    </p:spTree>
    <p:extLst>
      <p:ext uri="{BB962C8B-B14F-4D97-AF65-F5344CB8AC3E}">
        <p14:creationId xmlns:p14="http://schemas.microsoft.com/office/powerpoint/2010/main" val="1487776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52" y="1275606"/>
            <a:ext cx="8280920" cy="2950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2267744" y="267494"/>
            <a:ext cx="5506636" cy="369332"/>
          </a:xfrm>
          <a:prstGeom prst="rect">
            <a:avLst/>
          </a:prstGeom>
          <a:noFill/>
        </p:spPr>
        <p:txBody>
          <a:bodyPr wrap="none" rtlCol="0">
            <a:spAutoFit/>
          </a:bodyPr>
          <a:lstStyle/>
          <a:p>
            <a:r>
              <a:rPr lang="nl-NL" dirty="0">
                <a:solidFill>
                  <a:srgbClr val="FFFF00"/>
                </a:solidFill>
              </a:rPr>
              <a:t>Nog enkele voorbeelden van verkrijgbare systemen.</a:t>
            </a:r>
          </a:p>
        </p:txBody>
      </p:sp>
    </p:spTree>
    <p:extLst>
      <p:ext uri="{BB962C8B-B14F-4D97-AF65-F5344CB8AC3E}">
        <p14:creationId xmlns:p14="http://schemas.microsoft.com/office/powerpoint/2010/main" val="173233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646" y="2"/>
            <a:ext cx="4439586" cy="514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67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705"/>
            <a:ext cx="3240359" cy="83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4132052" y="79039"/>
            <a:ext cx="3714799" cy="369332"/>
          </a:xfrm>
          <a:prstGeom prst="rect">
            <a:avLst/>
          </a:prstGeom>
        </p:spPr>
        <p:txBody>
          <a:bodyPr wrap="none">
            <a:spAutoFit/>
          </a:bodyPr>
          <a:lstStyle/>
          <a:p>
            <a:r>
              <a:rPr lang="nl-NL" dirty="0"/>
              <a:t>•     </a:t>
            </a:r>
            <a:r>
              <a:rPr lang="nl-NL" b="1" dirty="0">
                <a:solidFill>
                  <a:srgbClr val="FFFF00"/>
                </a:solidFill>
              </a:rPr>
              <a:t>ONSTEP TELESCOPE GOTO</a:t>
            </a:r>
          </a:p>
        </p:txBody>
      </p:sp>
      <p:sp>
        <p:nvSpPr>
          <p:cNvPr id="4" name="Rechthoek 3"/>
          <p:cNvSpPr/>
          <p:nvPr/>
        </p:nvSpPr>
        <p:spPr>
          <a:xfrm>
            <a:off x="3965499" y="317396"/>
            <a:ext cx="4047903" cy="369332"/>
          </a:xfrm>
          <a:prstGeom prst="rect">
            <a:avLst/>
          </a:prstGeom>
        </p:spPr>
        <p:txBody>
          <a:bodyPr wrap="none">
            <a:spAutoFit/>
          </a:bodyPr>
          <a:lstStyle/>
          <a:p>
            <a:r>
              <a:rPr lang="nl-NL" dirty="0"/>
              <a:t>   •     </a:t>
            </a:r>
            <a:r>
              <a:rPr lang="nl-NL" b="1" dirty="0">
                <a:solidFill>
                  <a:srgbClr val="FFFF00"/>
                </a:solidFill>
              </a:rPr>
              <a:t>WIRE TELESCOPE CONTROL</a:t>
            </a:r>
          </a:p>
        </p:txBody>
      </p:sp>
      <p:sp>
        <p:nvSpPr>
          <p:cNvPr id="5" name="Rechthoek 4"/>
          <p:cNvSpPr/>
          <p:nvPr/>
        </p:nvSpPr>
        <p:spPr>
          <a:xfrm>
            <a:off x="93248" y="896183"/>
            <a:ext cx="9050752" cy="4247317"/>
          </a:xfrm>
          <a:prstGeom prst="rect">
            <a:avLst/>
          </a:prstGeom>
        </p:spPr>
        <p:txBody>
          <a:bodyPr wrap="square">
            <a:spAutoFit/>
          </a:bodyPr>
          <a:lstStyle/>
          <a:p>
            <a:pPr>
              <a:lnSpc>
                <a:spcPct val="150000"/>
              </a:lnSpc>
            </a:pPr>
            <a:r>
              <a:rPr lang="en-US" sz="1000" b="1" dirty="0" err="1">
                <a:solidFill>
                  <a:srgbClr val="FFFF00"/>
                </a:solidFill>
              </a:rPr>
              <a:t>OnStep</a:t>
            </a:r>
            <a:r>
              <a:rPr lang="en-US" sz="1000" b="1" dirty="0">
                <a:solidFill>
                  <a:srgbClr val="FFFF00"/>
                </a:solidFill>
              </a:rPr>
              <a:t> is a computerized telescope </a:t>
            </a:r>
            <a:r>
              <a:rPr lang="en-US" sz="1000" b="1" dirty="0" err="1">
                <a:solidFill>
                  <a:srgbClr val="FFFF00"/>
                </a:solidFill>
              </a:rPr>
              <a:t>goto</a:t>
            </a:r>
            <a:r>
              <a:rPr lang="en-US" sz="1000" b="1" dirty="0">
                <a:solidFill>
                  <a:srgbClr val="FFFF00"/>
                </a:solidFill>
              </a:rPr>
              <a:t> controller designed by Howard Dutton (Stellarjourney.com) and allow to use on a variety of mounts.</a:t>
            </a:r>
          </a:p>
          <a:p>
            <a:pPr>
              <a:lnSpc>
                <a:spcPct val="150000"/>
              </a:lnSpc>
            </a:pPr>
            <a:r>
              <a:rPr lang="en-US" sz="1000" b="1" dirty="0">
                <a:solidFill>
                  <a:srgbClr val="FFFF00"/>
                </a:solidFill>
              </a:rPr>
              <a:t>It supports Equatorial Mounts (GEM, Fork, etc.) as well as Alt-</a:t>
            </a:r>
            <a:r>
              <a:rPr lang="en-US" sz="1000" b="1" dirty="0" err="1">
                <a:solidFill>
                  <a:srgbClr val="FFFF00"/>
                </a:solidFill>
              </a:rPr>
              <a:t>Az</a:t>
            </a:r>
            <a:r>
              <a:rPr lang="en-US" sz="1000" b="1" dirty="0">
                <a:solidFill>
                  <a:srgbClr val="FFFF00"/>
                </a:solidFill>
              </a:rPr>
              <a:t> mounts (like </a:t>
            </a:r>
            <a:r>
              <a:rPr lang="en-US" sz="1000" b="1" dirty="0" err="1">
                <a:solidFill>
                  <a:srgbClr val="FFFF00"/>
                </a:solidFill>
              </a:rPr>
              <a:t>Dobsonians</a:t>
            </a:r>
            <a:r>
              <a:rPr lang="en-US" sz="1000" b="1" dirty="0">
                <a:solidFill>
                  <a:srgbClr val="FFFF00"/>
                </a:solidFill>
              </a:rPr>
              <a:t> and similar) and Tangent Arm mounts.</a:t>
            </a:r>
          </a:p>
          <a:p>
            <a:pPr>
              <a:lnSpc>
                <a:spcPct val="150000"/>
              </a:lnSpc>
            </a:pPr>
            <a:r>
              <a:rPr lang="en-US" sz="1000" b="1" dirty="0" err="1">
                <a:solidFill>
                  <a:srgbClr val="FFFF00"/>
                </a:solidFill>
              </a:rPr>
              <a:t>OnStep</a:t>
            </a:r>
            <a:r>
              <a:rPr lang="en-US" sz="1000" b="1" dirty="0">
                <a:solidFill>
                  <a:srgbClr val="FFFF00"/>
                </a:solidFill>
              </a:rPr>
              <a:t> is compatible with the LX200 protocol, so it can be controlled from other planetarium software like </a:t>
            </a:r>
            <a:r>
              <a:rPr lang="en-US" sz="1000" b="1" dirty="0" err="1">
                <a:solidFill>
                  <a:srgbClr val="FFFF00"/>
                </a:solidFill>
              </a:rPr>
              <a:t>SkySafari</a:t>
            </a:r>
            <a:r>
              <a:rPr lang="en-US" sz="1000" b="1" dirty="0">
                <a:solidFill>
                  <a:srgbClr val="FFFF00"/>
                </a:solidFill>
              </a:rPr>
              <a:t>, </a:t>
            </a:r>
            <a:r>
              <a:rPr lang="en-US" sz="1000" b="1" dirty="0" err="1">
                <a:solidFill>
                  <a:srgbClr val="FFFF00"/>
                </a:solidFill>
              </a:rPr>
              <a:t>CdC</a:t>
            </a:r>
            <a:r>
              <a:rPr lang="en-US" sz="1000" b="1" dirty="0">
                <a:solidFill>
                  <a:srgbClr val="FFFF00"/>
                </a:solidFill>
              </a:rPr>
              <a:t> (also without ASCOM), </a:t>
            </a:r>
            <a:r>
              <a:rPr lang="en-US" sz="1000" b="1" dirty="0" err="1">
                <a:solidFill>
                  <a:srgbClr val="FFFF00"/>
                </a:solidFill>
              </a:rPr>
              <a:t>Stellarium</a:t>
            </a:r>
            <a:r>
              <a:rPr lang="en-US" sz="1000" b="1" dirty="0">
                <a:solidFill>
                  <a:srgbClr val="FFFF00"/>
                </a:solidFill>
              </a:rPr>
              <a:t>, etc.</a:t>
            </a:r>
          </a:p>
          <a:p>
            <a:pPr>
              <a:lnSpc>
                <a:spcPct val="150000"/>
              </a:lnSpc>
            </a:pPr>
            <a:r>
              <a:rPr lang="en-US" sz="1000" b="1" dirty="0">
                <a:solidFill>
                  <a:srgbClr val="FFFF00"/>
                </a:solidFill>
              </a:rPr>
              <a:t>Instein.eu has designed its own </a:t>
            </a:r>
            <a:r>
              <a:rPr lang="en-US" sz="1000" b="1" dirty="0" err="1">
                <a:solidFill>
                  <a:srgbClr val="FFFF00"/>
                </a:solidFill>
              </a:rPr>
              <a:t>OnStep</a:t>
            </a:r>
            <a:r>
              <a:rPr lang="en-US" sz="1000" b="1" dirty="0">
                <a:solidFill>
                  <a:srgbClr val="FFFF00"/>
                </a:solidFill>
              </a:rPr>
              <a:t> hardware based on little modifications of original code for ESP32 boards to allocate the most relevant features on a convenient case size and support </a:t>
            </a:r>
            <a:r>
              <a:rPr lang="en-US" sz="1000" b="1" dirty="0" err="1">
                <a:solidFill>
                  <a:srgbClr val="FFFF00"/>
                </a:solidFill>
              </a:rPr>
              <a:t>Instein</a:t>
            </a:r>
            <a:r>
              <a:rPr lang="en-US" sz="1000" b="1" dirty="0">
                <a:solidFill>
                  <a:srgbClr val="FFFF00"/>
                </a:solidFill>
              </a:rPr>
              <a:t> motor kits for each mount, therefore, </a:t>
            </a:r>
            <a:r>
              <a:rPr lang="en-US" sz="1000" b="1" dirty="0" err="1">
                <a:solidFill>
                  <a:srgbClr val="FFFF00"/>
                </a:solidFill>
              </a:rPr>
              <a:t>custommers</a:t>
            </a:r>
            <a:r>
              <a:rPr lang="en-US" sz="1000" b="1" dirty="0">
                <a:solidFill>
                  <a:srgbClr val="FFFF00"/>
                </a:solidFill>
              </a:rPr>
              <a:t> can modify the source code to their owns or </a:t>
            </a:r>
            <a:r>
              <a:rPr lang="en-US" sz="1000" b="1" dirty="0" err="1">
                <a:solidFill>
                  <a:srgbClr val="FFFF00"/>
                </a:solidFill>
              </a:rPr>
              <a:t>adquire</a:t>
            </a:r>
            <a:r>
              <a:rPr lang="en-US" sz="1000" b="1" dirty="0">
                <a:solidFill>
                  <a:srgbClr val="FFFF00"/>
                </a:solidFill>
              </a:rPr>
              <a:t> an </a:t>
            </a:r>
            <a:r>
              <a:rPr lang="en-US" sz="1000" b="1" dirty="0" err="1">
                <a:solidFill>
                  <a:srgbClr val="FFFF00"/>
                </a:solidFill>
              </a:rPr>
              <a:t>OnStep</a:t>
            </a:r>
            <a:r>
              <a:rPr lang="en-US" sz="1000" b="1" dirty="0">
                <a:solidFill>
                  <a:srgbClr val="FFFF00"/>
                </a:solidFill>
              </a:rPr>
              <a:t> Custom Drive for their project.</a:t>
            </a:r>
          </a:p>
          <a:p>
            <a:pPr>
              <a:lnSpc>
                <a:spcPct val="150000"/>
              </a:lnSpc>
            </a:pPr>
            <a:r>
              <a:rPr lang="en-US" sz="1000" b="1" dirty="0">
                <a:solidFill>
                  <a:srgbClr val="FFFF00"/>
                </a:solidFill>
              </a:rPr>
              <a:t>FEATURES</a:t>
            </a:r>
          </a:p>
          <a:p>
            <a:pPr>
              <a:lnSpc>
                <a:spcPct val="150000"/>
              </a:lnSpc>
            </a:pPr>
            <a:r>
              <a:rPr lang="en-US" sz="1000" b="1" dirty="0" err="1">
                <a:solidFill>
                  <a:srgbClr val="FFFF00"/>
                </a:solidFill>
              </a:rPr>
              <a:t>OnStep</a:t>
            </a:r>
            <a:r>
              <a:rPr lang="en-US" sz="1000" b="1" dirty="0">
                <a:solidFill>
                  <a:srgbClr val="FFFF00"/>
                </a:solidFill>
              </a:rPr>
              <a:t> supports a variety of </a:t>
            </a:r>
            <a:r>
              <a:rPr lang="en-US" sz="1000" b="1" dirty="0" err="1">
                <a:solidFill>
                  <a:srgbClr val="FFFF00"/>
                </a:solidFill>
              </a:rPr>
              <a:t>conection</a:t>
            </a:r>
            <a:r>
              <a:rPr lang="en-US" sz="1000" b="1" dirty="0">
                <a:solidFill>
                  <a:srgbClr val="FFFF00"/>
                </a:solidFill>
              </a:rPr>
              <a:t> options:</a:t>
            </a:r>
          </a:p>
          <a:p>
            <a:pPr>
              <a:lnSpc>
                <a:spcPct val="150000"/>
              </a:lnSpc>
            </a:pPr>
            <a:r>
              <a:rPr lang="en-US" sz="1000" b="1" dirty="0">
                <a:solidFill>
                  <a:srgbClr val="FFFF00"/>
                </a:solidFill>
              </a:rPr>
              <a:t>•     Micro USB serial port based on CP2102 chip.</a:t>
            </a:r>
          </a:p>
          <a:p>
            <a:pPr>
              <a:lnSpc>
                <a:spcPct val="150000"/>
              </a:lnSpc>
            </a:pPr>
            <a:r>
              <a:rPr lang="en-US" sz="1000" b="1" dirty="0">
                <a:solidFill>
                  <a:srgbClr val="FFFF00"/>
                </a:solidFill>
              </a:rPr>
              <a:t>•     Bluetooth serial port class 4.2 BR/EDR BLE.</a:t>
            </a:r>
          </a:p>
          <a:p>
            <a:pPr>
              <a:lnSpc>
                <a:spcPct val="150000"/>
              </a:lnSpc>
            </a:pPr>
            <a:r>
              <a:rPr lang="en-US" sz="1000" b="1" dirty="0">
                <a:solidFill>
                  <a:srgbClr val="FFFF00"/>
                </a:solidFill>
              </a:rPr>
              <a:t>•     </a:t>
            </a:r>
            <a:r>
              <a:rPr lang="en-US" sz="1000" b="1" dirty="0" err="1">
                <a:solidFill>
                  <a:srgbClr val="FFFF00"/>
                </a:solidFill>
              </a:rPr>
              <a:t>WiFi</a:t>
            </a:r>
            <a:r>
              <a:rPr lang="en-US" sz="1000" b="1" dirty="0">
                <a:solidFill>
                  <a:srgbClr val="FFFF00"/>
                </a:solidFill>
              </a:rPr>
              <a:t> 802.11 b/g/n command channel with built-in website </a:t>
            </a:r>
            <a:r>
              <a:rPr lang="en-US" sz="1000" b="1" dirty="0" err="1">
                <a:solidFill>
                  <a:srgbClr val="FFFF00"/>
                </a:solidFill>
              </a:rPr>
              <a:t>accesible</a:t>
            </a:r>
            <a:r>
              <a:rPr lang="en-US" sz="1000" b="1" dirty="0">
                <a:solidFill>
                  <a:srgbClr val="FFFF00"/>
                </a:solidFill>
              </a:rPr>
              <a:t> </a:t>
            </a:r>
            <a:r>
              <a:rPr lang="en-US" sz="1000" b="1" dirty="0" err="1">
                <a:solidFill>
                  <a:srgbClr val="FFFF00"/>
                </a:solidFill>
              </a:rPr>
              <a:t>throught</a:t>
            </a:r>
            <a:r>
              <a:rPr lang="en-US" sz="1000" b="1" dirty="0">
                <a:solidFill>
                  <a:srgbClr val="FFFF00"/>
                </a:solidFill>
              </a:rPr>
              <a:t> any </a:t>
            </a:r>
            <a:r>
              <a:rPr lang="en-US" sz="1000" b="1" dirty="0" err="1">
                <a:solidFill>
                  <a:srgbClr val="FFFF00"/>
                </a:solidFill>
              </a:rPr>
              <a:t>webbrowser</a:t>
            </a:r>
            <a:r>
              <a:rPr lang="en-US" sz="1000" b="1" dirty="0">
                <a:solidFill>
                  <a:srgbClr val="FFFF00"/>
                </a:solidFill>
              </a:rPr>
              <a:t>. (Configurable as Access Point   or Station)</a:t>
            </a:r>
          </a:p>
          <a:p>
            <a:pPr>
              <a:lnSpc>
                <a:spcPct val="150000"/>
              </a:lnSpc>
            </a:pPr>
            <a:r>
              <a:rPr lang="en-US" sz="1000" b="1" dirty="0">
                <a:solidFill>
                  <a:srgbClr val="FFFF00"/>
                </a:solidFill>
              </a:rPr>
              <a:t>•     ST4/Hand Control port: </a:t>
            </a:r>
            <a:r>
              <a:rPr lang="en-US" sz="1000" b="1" dirty="0" err="1">
                <a:solidFill>
                  <a:srgbClr val="FFFF00"/>
                </a:solidFill>
              </a:rPr>
              <a:t>OnStep</a:t>
            </a:r>
            <a:r>
              <a:rPr lang="en-US" sz="1000" b="1" dirty="0">
                <a:solidFill>
                  <a:srgbClr val="FFFF00"/>
                </a:solidFill>
              </a:rPr>
              <a:t> HC is optional, it can be plugged here and bypass the ST4 </a:t>
            </a:r>
            <a:r>
              <a:rPr lang="en-US" sz="1000" b="1" dirty="0" err="1">
                <a:solidFill>
                  <a:srgbClr val="FFFF00"/>
                </a:solidFill>
              </a:rPr>
              <a:t>funtions</a:t>
            </a:r>
            <a:r>
              <a:rPr lang="en-US" sz="1000" b="1" dirty="0">
                <a:solidFill>
                  <a:srgbClr val="FFFF00"/>
                </a:solidFill>
              </a:rPr>
              <a:t> to the HC ST4 port.</a:t>
            </a:r>
          </a:p>
          <a:p>
            <a:pPr>
              <a:lnSpc>
                <a:spcPct val="150000"/>
              </a:lnSpc>
            </a:pPr>
            <a:r>
              <a:rPr lang="en-US" sz="1000" b="1" dirty="0">
                <a:solidFill>
                  <a:srgbClr val="FFFF00"/>
                </a:solidFill>
              </a:rPr>
              <a:t>•     AUX port: For </a:t>
            </a:r>
            <a:r>
              <a:rPr lang="en-US" sz="1000" b="1" dirty="0" err="1">
                <a:solidFill>
                  <a:srgbClr val="FFFF00"/>
                </a:solidFill>
              </a:rPr>
              <a:t>conecting</a:t>
            </a:r>
            <a:r>
              <a:rPr lang="en-US" sz="1000" b="1" dirty="0">
                <a:solidFill>
                  <a:srgbClr val="FFFF00"/>
                </a:solidFill>
              </a:rPr>
              <a:t> any serial TTL com device; </a:t>
            </a:r>
            <a:r>
              <a:rPr lang="en-US" sz="1000" b="1" dirty="0" err="1">
                <a:solidFill>
                  <a:srgbClr val="FFFF00"/>
                </a:solidFill>
              </a:rPr>
              <a:t>aditional</a:t>
            </a:r>
            <a:r>
              <a:rPr lang="en-US" sz="1000" b="1" dirty="0">
                <a:solidFill>
                  <a:srgbClr val="FFFF00"/>
                </a:solidFill>
              </a:rPr>
              <a:t> </a:t>
            </a:r>
            <a:r>
              <a:rPr lang="en-US" sz="1000" b="1" dirty="0" err="1">
                <a:solidFill>
                  <a:srgbClr val="FFFF00"/>
                </a:solidFill>
              </a:rPr>
              <a:t>wifi</a:t>
            </a:r>
            <a:r>
              <a:rPr lang="en-US" sz="1000" b="1" dirty="0">
                <a:solidFill>
                  <a:srgbClr val="FFFF00"/>
                </a:solidFill>
              </a:rPr>
              <a:t>/</a:t>
            </a:r>
            <a:r>
              <a:rPr lang="en-US" sz="1000" b="1" dirty="0" err="1">
                <a:solidFill>
                  <a:srgbClr val="FFFF00"/>
                </a:solidFill>
              </a:rPr>
              <a:t>bluetooth</a:t>
            </a:r>
            <a:r>
              <a:rPr lang="en-US" sz="1000" b="1" dirty="0">
                <a:solidFill>
                  <a:srgbClr val="FFFF00"/>
                </a:solidFill>
              </a:rPr>
              <a:t>/USB, </a:t>
            </a:r>
            <a:r>
              <a:rPr lang="en-US" sz="1000" b="1" dirty="0" err="1">
                <a:solidFill>
                  <a:srgbClr val="FFFF00"/>
                </a:solidFill>
              </a:rPr>
              <a:t>ethernet</a:t>
            </a:r>
            <a:r>
              <a:rPr lang="en-US" sz="1000" b="1" dirty="0">
                <a:solidFill>
                  <a:srgbClr val="FFFF00"/>
                </a:solidFill>
              </a:rPr>
              <a:t> to serial,  serial RF Link, etc.</a:t>
            </a:r>
          </a:p>
          <a:p>
            <a:pPr>
              <a:lnSpc>
                <a:spcPct val="150000"/>
              </a:lnSpc>
            </a:pPr>
            <a:r>
              <a:rPr lang="en-US" sz="1000" b="1" dirty="0">
                <a:solidFill>
                  <a:srgbClr val="FFFF00"/>
                </a:solidFill>
              </a:rPr>
              <a:t>•     ASCOM Driver with IP and Serial support</a:t>
            </a:r>
          </a:p>
          <a:p>
            <a:pPr>
              <a:lnSpc>
                <a:spcPct val="150000"/>
              </a:lnSpc>
            </a:pPr>
            <a:r>
              <a:rPr lang="en-US" sz="1000" b="1" dirty="0">
                <a:solidFill>
                  <a:srgbClr val="FFFF00"/>
                </a:solidFill>
              </a:rPr>
              <a:t>•     Free Android App with a large object catalog database useable over </a:t>
            </a:r>
            <a:r>
              <a:rPr lang="en-US" sz="1000" b="1" dirty="0" err="1">
                <a:solidFill>
                  <a:srgbClr val="FFFF00"/>
                </a:solidFill>
              </a:rPr>
              <a:t>WiFi</a:t>
            </a:r>
            <a:r>
              <a:rPr lang="en-US" sz="1000" b="1" dirty="0">
                <a:solidFill>
                  <a:srgbClr val="FFFF00"/>
                </a:solidFill>
              </a:rPr>
              <a:t> or Bluetooth</a:t>
            </a:r>
          </a:p>
          <a:p>
            <a:pPr>
              <a:lnSpc>
                <a:spcPct val="150000"/>
              </a:lnSpc>
            </a:pPr>
            <a:r>
              <a:rPr lang="en-US" sz="1000" b="1" dirty="0">
                <a:solidFill>
                  <a:srgbClr val="FFFF00"/>
                </a:solidFill>
              </a:rPr>
              <a:t>•     Full planetarium software that </a:t>
            </a:r>
            <a:r>
              <a:rPr lang="en-US" sz="1000" b="1" dirty="0" err="1">
                <a:solidFill>
                  <a:srgbClr val="FFFF00"/>
                </a:solidFill>
              </a:rPr>
              <a:t>controlls</a:t>
            </a:r>
            <a:r>
              <a:rPr lang="en-US" sz="1000" b="1" dirty="0">
                <a:solidFill>
                  <a:srgbClr val="FFFF00"/>
                </a:solidFill>
              </a:rPr>
              <a:t> all features: </a:t>
            </a:r>
            <a:r>
              <a:rPr lang="en-US" sz="1000" b="1" dirty="0" err="1">
                <a:solidFill>
                  <a:srgbClr val="FFFF00"/>
                </a:solidFill>
              </a:rPr>
              <a:t>Skyplanetarium</a:t>
            </a:r>
            <a:endParaRPr lang="en-US" sz="1000" b="1" dirty="0">
              <a:solidFill>
                <a:srgbClr val="FFFF00"/>
              </a:solidFill>
            </a:endParaRPr>
          </a:p>
          <a:p>
            <a:pPr>
              <a:lnSpc>
                <a:spcPct val="150000"/>
              </a:lnSpc>
            </a:pPr>
            <a:r>
              <a:rPr lang="en-US" sz="1000" b="1" dirty="0">
                <a:solidFill>
                  <a:srgbClr val="FFFF00"/>
                </a:solidFill>
              </a:rPr>
              <a:t>•     INDI Drivers to use from Linux with </a:t>
            </a:r>
            <a:r>
              <a:rPr lang="en-US" sz="1000" b="1" dirty="0" err="1">
                <a:solidFill>
                  <a:srgbClr val="FFFF00"/>
                </a:solidFill>
              </a:rPr>
              <a:t>CdC</a:t>
            </a:r>
            <a:r>
              <a:rPr lang="en-US" sz="1000" b="1" dirty="0">
                <a:solidFill>
                  <a:srgbClr val="FFFF00"/>
                </a:solidFill>
              </a:rPr>
              <a:t>, </a:t>
            </a:r>
            <a:r>
              <a:rPr lang="en-US" sz="1000" b="1" dirty="0" err="1">
                <a:solidFill>
                  <a:srgbClr val="FFFF00"/>
                </a:solidFill>
              </a:rPr>
              <a:t>KStars</a:t>
            </a:r>
            <a:r>
              <a:rPr lang="en-US" sz="1000" b="1" dirty="0">
                <a:solidFill>
                  <a:srgbClr val="FFFF00"/>
                </a:solidFill>
              </a:rPr>
              <a:t>, </a:t>
            </a:r>
            <a:r>
              <a:rPr lang="en-US" sz="1000" b="1" dirty="0" err="1">
                <a:solidFill>
                  <a:srgbClr val="FFFF00"/>
                </a:solidFill>
              </a:rPr>
              <a:t>Asiair</a:t>
            </a:r>
            <a:r>
              <a:rPr lang="en-US" sz="1000" b="1" dirty="0">
                <a:solidFill>
                  <a:srgbClr val="FFFF00"/>
                </a:solidFill>
              </a:rPr>
              <a:t> or </a:t>
            </a:r>
            <a:r>
              <a:rPr lang="en-US" sz="1000" b="1" dirty="0" err="1">
                <a:solidFill>
                  <a:srgbClr val="FFFF00"/>
                </a:solidFill>
              </a:rPr>
              <a:t>Ekos</a:t>
            </a:r>
            <a:endParaRPr lang="en-US" sz="1000" b="1" dirty="0">
              <a:solidFill>
                <a:srgbClr val="FFFF00"/>
              </a:solidFill>
            </a:endParaRPr>
          </a:p>
        </p:txBody>
      </p:sp>
    </p:spTree>
    <p:extLst>
      <p:ext uri="{BB962C8B-B14F-4D97-AF65-F5344CB8AC3E}">
        <p14:creationId xmlns:p14="http://schemas.microsoft.com/office/powerpoint/2010/main" val="225792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83518"/>
            <a:ext cx="5904656" cy="378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251520" y="86389"/>
            <a:ext cx="8424936" cy="369332"/>
          </a:xfrm>
          <a:prstGeom prst="rect">
            <a:avLst/>
          </a:prstGeom>
          <a:noFill/>
        </p:spPr>
        <p:txBody>
          <a:bodyPr wrap="square" rtlCol="0">
            <a:spAutoFit/>
          </a:bodyPr>
          <a:lstStyle/>
          <a:p>
            <a:pPr algn="ctr"/>
            <a:r>
              <a:rPr lang="nl-NL" dirty="0">
                <a:solidFill>
                  <a:srgbClr val="FFFF00"/>
                </a:solidFill>
              </a:rPr>
              <a:t>Maar er is een alternatief voor systemen welke je zelf moet configureren</a:t>
            </a:r>
          </a:p>
        </p:txBody>
      </p:sp>
      <p:sp>
        <p:nvSpPr>
          <p:cNvPr id="3" name="Tekstvak 2"/>
          <p:cNvSpPr txBox="1"/>
          <p:nvPr/>
        </p:nvSpPr>
        <p:spPr>
          <a:xfrm>
            <a:off x="1187624" y="4299942"/>
            <a:ext cx="7128792" cy="646331"/>
          </a:xfrm>
          <a:prstGeom prst="rect">
            <a:avLst/>
          </a:prstGeom>
          <a:noFill/>
        </p:spPr>
        <p:txBody>
          <a:bodyPr wrap="square" rtlCol="0">
            <a:spAutoFit/>
          </a:bodyPr>
          <a:lstStyle/>
          <a:p>
            <a:r>
              <a:rPr lang="nl-NL" dirty="0">
                <a:solidFill>
                  <a:srgbClr val="FFFF00"/>
                </a:solidFill>
              </a:rPr>
              <a:t>Voordeel is dat zo’n kit compleet is en dat alle componenten perfect op elkaar zijn aangepast. </a:t>
            </a:r>
          </a:p>
        </p:txBody>
      </p:sp>
    </p:spTree>
    <p:extLst>
      <p:ext uri="{BB962C8B-B14F-4D97-AF65-F5344CB8AC3E}">
        <p14:creationId xmlns:p14="http://schemas.microsoft.com/office/powerpoint/2010/main" val="326650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acBrosens\Documents\Astro\Tivoli\Kutterdag\Untitle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72" y="123478"/>
            <a:ext cx="8791516" cy="396248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95536" y="4155926"/>
            <a:ext cx="8496943" cy="923330"/>
          </a:xfrm>
          <a:prstGeom prst="rect">
            <a:avLst/>
          </a:prstGeom>
          <a:noFill/>
        </p:spPr>
        <p:txBody>
          <a:bodyPr wrap="square" rtlCol="0">
            <a:spAutoFit/>
          </a:bodyPr>
          <a:lstStyle/>
          <a:p>
            <a:r>
              <a:rPr lang="nl-NL" kern="0" dirty="0">
                <a:solidFill>
                  <a:srgbClr val="FFFF00"/>
                </a:solidFill>
                <a:ea typeface="+mj-ea"/>
              </a:rPr>
              <a:t>Maar om een dergelijke kit te kunnen toepassen moeten de overbrengingen van de motoren bij beide assen hetzelfde zijn als bij de montering waar deze kit voor bedoeld is!</a:t>
            </a:r>
            <a:endParaRPr lang="nl-NL" dirty="0">
              <a:solidFill>
                <a:srgbClr val="FFFF00"/>
              </a:solidFill>
            </a:endParaRPr>
          </a:p>
        </p:txBody>
      </p:sp>
    </p:spTree>
    <p:extLst>
      <p:ext uri="{BB962C8B-B14F-4D97-AF65-F5344CB8AC3E}">
        <p14:creationId xmlns:p14="http://schemas.microsoft.com/office/powerpoint/2010/main" val="21417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830" y="0"/>
            <a:ext cx="7884602" cy="857250"/>
          </a:xfrm>
        </p:spPr>
        <p:txBody>
          <a:bodyPr/>
          <a:lstStyle/>
          <a:p>
            <a:pPr algn="l"/>
            <a:r>
              <a:rPr lang="nl-NL" sz="1800" dirty="0">
                <a:solidFill>
                  <a:srgbClr val="92D050"/>
                </a:solidFill>
              </a:rPr>
              <a:t>Wil je een dergelijke kit toepassen dan moeten de overbrengingen van de </a:t>
            </a:r>
            <a:br>
              <a:rPr lang="nl-NL" sz="1800" dirty="0">
                <a:solidFill>
                  <a:srgbClr val="92D050"/>
                </a:solidFill>
              </a:rPr>
            </a:br>
            <a:r>
              <a:rPr lang="nl-NL" sz="1800" dirty="0">
                <a:solidFill>
                  <a:srgbClr val="92D050"/>
                </a:solidFill>
              </a:rPr>
              <a:t>motoren naar beide assen hetzelfde zijn als de overbrengingen van de montering waar deze kit voor bedoeld is!</a:t>
            </a:r>
          </a:p>
        </p:txBody>
      </p:sp>
      <p:pic>
        <p:nvPicPr>
          <p:cNvPr id="6146" name="Picture 2" descr="C:\Users\JacBrosens\Documents\Astro\Tivoli\Kutterdag\Untitle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30" y="837178"/>
            <a:ext cx="7884602" cy="427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048" y="123478"/>
            <a:ext cx="8496944" cy="923330"/>
          </a:xfrm>
        </p:spPr>
        <p:txBody>
          <a:bodyPr/>
          <a:lstStyle/>
          <a:p>
            <a:pPr algn="l" defTabSz="901700"/>
            <a:r>
              <a:rPr lang="nl-NL" sz="2000" b="1" dirty="0">
                <a:solidFill>
                  <a:srgbClr val="FFFF00"/>
                </a:solidFill>
              </a:rPr>
              <a:t>Uitdagingen bij het upgraden van de montering van de 20 cm Kuttertelescoop van </a:t>
            </a:r>
            <a:r>
              <a:rPr lang="nl-NL" sz="2000" b="1" dirty="0" err="1">
                <a:solidFill>
                  <a:srgbClr val="FFFF00"/>
                </a:solidFill>
              </a:rPr>
              <a:t>Eltjo</a:t>
            </a:r>
            <a:r>
              <a:rPr lang="nl-NL" sz="2000" b="1" dirty="0">
                <a:solidFill>
                  <a:srgbClr val="FFFF00"/>
                </a:solidFill>
              </a:rPr>
              <a:t> </a:t>
            </a:r>
            <a:r>
              <a:rPr lang="nl-NL" sz="2000" b="1" dirty="0" err="1">
                <a:solidFill>
                  <a:srgbClr val="FFFF00"/>
                </a:solidFill>
              </a:rPr>
              <a:t>Wubbema</a:t>
            </a:r>
            <a:r>
              <a:rPr lang="nl-NL" sz="2000" b="1" dirty="0">
                <a:solidFill>
                  <a:srgbClr val="FFFF00"/>
                </a:solidFill>
              </a:rPr>
              <a:t> met behulp van de </a:t>
            </a:r>
            <a:r>
              <a:rPr lang="nl-NL" sz="2000" b="1" dirty="0" err="1">
                <a:solidFill>
                  <a:srgbClr val="FFFF00"/>
                </a:solidFill>
              </a:rPr>
              <a:t>Skywatcher</a:t>
            </a:r>
            <a:r>
              <a:rPr lang="nl-NL" sz="2000" b="1" dirty="0">
                <a:solidFill>
                  <a:srgbClr val="FFFF00"/>
                </a:solidFill>
              </a:rPr>
              <a:t> upgrade kit voor de EQ6. </a:t>
            </a:r>
          </a:p>
        </p:txBody>
      </p:sp>
      <p:sp>
        <p:nvSpPr>
          <p:cNvPr id="3" name="Tekstvak 2"/>
          <p:cNvSpPr txBox="1"/>
          <p:nvPr/>
        </p:nvSpPr>
        <p:spPr>
          <a:xfrm>
            <a:off x="636068" y="1131590"/>
            <a:ext cx="8136904" cy="3693319"/>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FFFF00"/>
                </a:solidFill>
              </a:rPr>
              <a:t>Allereerst moest er voor gezorgd worden dat de overbrenging van de motor naar de declinatie- en </a:t>
            </a:r>
            <a:r>
              <a:rPr lang="nl-NL" dirty="0" err="1">
                <a:solidFill>
                  <a:srgbClr val="FFFF00"/>
                </a:solidFill>
              </a:rPr>
              <a:t>uuras</a:t>
            </a:r>
            <a:r>
              <a:rPr lang="nl-NL" dirty="0">
                <a:solidFill>
                  <a:srgbClr val="FFFF00"/>
                </a:solidFill>
              </a:rPr>
              <a:t> 1 op 705 werd.</a:t>
            </a:r>
          </a:p>
          <a:p>
            <a:pPr marL="285750" indent="-285750">
              <a:buFont typeface="Arial" panose="020B0604020202020204" pitchFamily="34" charset="0"/>
              <a:buChar char="•"/>
            </a:pPr>
            <a:r>
              <a:rPr lang="nl-NL" dirty="0">
                <a:solidFill>
                  <a:srgbClr val="FFFF00"/>
                </a:solidFill>
              </a:rPr>
              <a:t>In eerste instantie was het uitgangspunt dat het bestaande </a:t>
            </a:r>
            <a:r>
              <a:rPr lang="nl-NL" dirty="0" err="1">
                <a:solidFill>
                  <a:srgbClr val="FFFF00"/>
                </a:solidFill>
              </a:rPr>
              <a:t>uuras</a:t>
            </a:r>
            <a:r>
              <a:rPr lang="nl-NL" dirty="0">
                <a:solidFill>
                  <a:srgbClr val="FFFF00"/>
                </a:solidFill>
              </a:rPr>
              <a:t> wormwiel 282 tanden telde. Dan zou de overbrenging van motor naar worm als volgt moeten zijn; 705 / 282 = 2,5    Dat kan dan met tandwielen 16 – 40, 20 -50 of 22 – 55 enz.</a:t>
            </a:r>
          </a:p>
          <a:p>
            <a:pPr marL="285750" indent="-285750">
              <a:buFont typeface="Arial" panose="020B0604020202020204" pitchFamily="34" charset="0"/>
              <a:buChar char="•"/>
            </a:pPr>
            <a:r>
              <a:rPr lang="nl-NL" dirty="0">
                <a:solidFill>
                  <a:srgbClr val="FFFF00"/>
                </a:solidFill>
              </a:rPr>
              <a:t>Na een nauwkeurige telling bleek dat het aantal tanden niet 282 maar 281 was zodat een andere verhouding tussen motor en worm benodigd zou zijn: 705 / 281=2,5089.</a:t>
            </a:r>
          </a:p>
          <a:p>
            <a:pPr marL="285750" indent="-285750">
              <a:buFont typeface="Arial" panose="020B0604020202020204" pitchFamily="34" charset="0"/>
              <a:buChar char="•"/>
            </a:pPr>
            <a:r>
              <a:rPr lang="nl-NL" dirty="0">
                <a:solidFill>
                  <a:srgbClr val="FFFF00"/>
                </a:solidFill>
              </a:rPr>
              <a:t>Na even puzzelen bleek de overbrenging van 55 naar 138 de beste match, namelijk 138 / 55 x 281= 705,054.                                                            (Een tandwiel met 55 en 138 tanden (module 0,5) bleek commercieel verkrijgbaar).</a:t>
            </a:r>
          </a:p>
        </p:txBody>
      </p:sp>
    </p:spTree>
    <p:extLst>
      <p:ext uri="{BB962C8B-B14F-4D97-AF65-F5344CB8AC3E}">
        <p14:creationId xmlns:p14="http://schemas.microsoft.com/office/powerpoint/2010/main" val="35096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cBrosens\Documents\Astro\Tivoli\Kutterdag\totaaloverzicht\IMGeltjo-8.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791580" y="51470"/>
            <a:ext cx="7020780"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1D182CE8-C7FF-4F80-9BB8-D3C38FB9E2E8}"/>
              </a:ext>
            </a:extLst>
          </p:cNvPr>
          <p:cNvSpPr txBox="1"/>
          <p:nvPr/>
        </p:nvSpPr>
        <p:spPr>
          <a:xfrm>
            <a:off x="-25814" y="4722698"/>
            <a:ext cx="9144000" cy="369332"/>
          </a:xfrm>
          <a:prstGeom prst="rect">
            <a:avLst/>
          </a:prstGeom>
          <a:noFill/>
        </p:spPr>
        <p:txBody>
          <a:bodyPr wrap="square" rtlCol="0">
            <a:spAutoFit/>
          </a:bodyPr>
          <a:lstStyle/>
          <a:p>
            <a:pPr algn="ctr"/>
            <a:r>
              <a:rPr lang="nl-NL" dirty="0">
                <a:solidFill>
                  <a:srgbClr val="FFFF00"/>
                </a:solidFill>
              </a:rPr>
              <a:t>Aangepaste wormunit van de </a:t>
            </a:r>
            <a:r>
              <a:rPr lang="nl-NL" dirty="0" err="1">
                <a:solidFill>
                  <a:srgbClr val="FFFF00"/>
                </a:solidFill>
              </a:rPr>
              <a:t>uuras</a:t>
            </a:r>
            <a:endParaRPr lang="nl-NL" dirty="0">
              <a:solidFill>
                <a:srgbClr val="FFFF00"/>
              </a:solidFill>
            </a:endParaRPr>
          </a:p>
        </p:txBody>
      </p:sp>
    </p:spTree>
    <p:extLst>
      <p:ext uri="{BB962C8B-B14F-4D97-AF65-F5344CB8AC3E}">
        <p14:creationId xmlns:p14="http://schemas.microsoft.com/office/powerpoint/2010/main" val="318617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cBrosens\Documents\Astro\Tivoli\Kutterdag\totaaloverzicht\IMGeltjo-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79" y="51470"/>
            <a:ext cx="7524837" cy="501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21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acBrosens\Documents\Astro\Tivoli\Kutterdag\totaaloverzicht\IMGeltj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942"/>
            <a:ext cx="6264696"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539552" y="4179883"/>
            <a:ext cx="7992888" cy="923330"/>
          </a:xfrm>
          <a:prstGeom prst="rect">
            <a:avLst/>
          </a:prstGeom>
          <a:noFill/>
        </p:spPr>
        <p:txBody>
          <a:bodyPr wrap="square" rtlCol="0">
            <a:spAutoFit/>
          </a:bodyPr>
          <a:lstStyle/>
          <a:p>
            <a:r>
              <a:rPr lang="nl-NL" dirty="0">
                <a:solidFill>
                  <a:srgbClr val="FFFF00"/>
                </a:solidFill>
              </a:rPr>
              <a:t>De nodige verlenging van de </a:t>
            </a:r>
            <a:r>
              <a:rPr lang="nl-NL" dirty="0" err="1">
                <a:solidFill>
                  <a:srgbClr val="FFFF00"/>
                </a:solidFill>
              </a:rPr>
              <a:t>wormas</a:t>
            </a:r>
            <a:r>
              <a:rPr lang="nl-NL" dirty="0">
                <a:solidFill>
                  <a:srgbClr val="FFFF00"/>
                </a:solidFill>
              </a:rPr>
              <a:t> om het tandwiel te kunnen aanbrengen vroeg wel enige inventiviteit om dat met de nodige nauwkeurigheid voor elkaar te krijgen.</a:t>
            </a:r>
          </a:p>
        </p:txBody>
      </p:sp>
    </p:spTree>
    <p:extLst>
      <p:ext uri="{BB962C8B-B14F-4D97-AF65-F5344CB8AC3E}">
        <p14:creationId xmlns:p14="http://schemas.microsoft.com/office/powerpoint/2010/main" val="222466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857250"/>
          </a:xfrm>
        </p:spPr>
        <p:txBody>
          <a:bodyPr/>
          <a:lstStyle/>
          <a:p>
            <a:r>
              <a:rPr lang="nl-NL" sz="3200" kern="1200" dirty="0">
                <a:solidFill>
                  <a:srgbClr val="FFFF00"/>
                </a:solidFill>
                <a:latin typeface="Calibri" panose="020F0502020204030204" pitchFamily="34" charset="0"/>
                <a:cs typeface="Arial" panose="020B0604020202020204" pitchFamily="34" charset="0"/>
              </a:rPr>
              <a:t>Benodigdheden om </a:t>
            </a:r>
            <a:r>
              <a:rPr lang="nl-NL" sz="3200" kern="1200" dirty="0" err="1">
                <a:solidFill>
                  <a:srgbClr val="FFFF00"/>
                </a:solidFill>
                <a:latin typeface="Calibri" panose="020F0502020204030204" pitchFamily="34" charset="0"/>
                <a:cs typeface="Arial" panose="020B0604020202020204" pitchFamily="34" charset="0"/>
              </a:rPr>
              <a:t>Goto</a:t>
            </a:r>
            <a:r>
              <a:rPr lang="nl-NL" sz="3200" kern="1200" dirty="0">
                <a:solidFill>
                  <a:srgbClr val="FFFF00"/>
                </a:solidFill>
                <a:latin typeface="Calibri" panose="020F0502020204030204" pitchFamily="34" charset="0"/>
                <a:cs typeface="Arial" panose="020B0604020202020204" pitchFamily="34" charset="0"/>
              </a:rPr>
              <a:t> mogelijk te maken</a:t>
            </a:r>
            <a:endParaRPr lang="nl-NL" sz="3200" dirty="0">
              <a:solidFill>
                <a:srgbClr val="FFFF00"/>
              </a:solidFill>
              <a:latin typeface="Calibri" panose="020F0502020204030204" pitchFamily="34" charset="0"/>
              <a:cs typeface="Arial" panose="020B0604020202020204" pitchFamily="34" charset="0"/>
            </a:endParaRPr>
          </a:p>
        </p:txBody>
      </p:sp>
      <p:sp>
        <p:nvSpPr>
          <p:cNvPr id="3" name="Tijdelijke aanduiding voor inhoud 2"/>
          <p:cNvSpPr>
            <a:spLocks noGrp="1"/>
          </p:cNvSpPr>
          <p:nvPr>
            <p:ph idx="1"/>
          </p:nvPr>
        </p:nvSpPr>
        <p:spPr>
          <a:xfrm>
            <a:off x="798928" y="2715766"/>
            <a:ext cx="8042231" cy="2304256"/>
          </a:xfrm>
        </p:spPr>
        <p:txBody>
          <a:bodyPr/>
          <a:lstStyle/>
          <a:p>
            <a:pPr marL="0" lvl="0" indent="0" eaLnBrk="1" fontAlgn="auto" hangingPunct="1">
              <a:spcBef>
                <a:spcPts val="0"/>
              </a:spcBef>
              <a:spcAft>
                <a:spcPts val="0"/>
              </a:spcAft>
              <a:buNone/>
            </a:pPr>
            <a:r>
              <a:rPr lang="nl-NL" sz="1800" kern="1200" dirty="0">
                <a:solidFill>
                  <a:srgbClr val="FFFF00"/>
                </a:solidFill>
                <a:latin typeface="Calibri" panose="020F0502020204030204" pitchFamily="34" charset="0"/>
              </a:rPr>
              <a:t>Motoren waarmee dat mogelijk is zijn </a:t>
            </a:r>
            <a:r>
              <a:rPr lang="nl-NL" sz="1800" kern="1200" dirty="0" err="1">
                <a:solidFill>
                  <a:srgbClr val="FFFF00"/>
                </a:solidFill>
                <a:latin typeface="Calibri" panose="020F0502020204030204" pitchFamily="34" charset="0"/>
              </a:rPr>
              <a:t>servo</a:t>
            </a:r>
            <a:r>
              <a:rPr lang="nl-NL" sz="1800" kern="1200" dirty="0">
                <a:solidFill>
                  <a:srgbClr val="FFFF00"/>
                </a:solidFill>
                <a:latin typeface="Calibri" panose="020F0502020204030204" pitchFamily="34" charset="0"/>
              </a:rPr>
              <a:t>- of stappenmotoren</a:t>
            </a:r>
          </a:p>
          <a:p>
            <a:pPr marL="0" lvl="0" indent="0" eaLnBrk="1" fontAlgn="auto" hangingPunct="1">
              <a:spcBef>
                <a:spcPts val="0"/>
              </a:spcBef>
              <a:spcAft>
                <a:spcPts val="0"/>
              </a:spcAft>
              <a:buNone/>
            </a:pPr>
            <a:endParaRPr lang="nl-NL" sz="1800" kern="1200" dirty="0">
              <a:solidFill>
                <a:srgbClr val="FFFF00"/>
              </a:solidFill>
              <a:latin typeface="Calibri" panose="020F0502020204030204" pitchFamily="34" charset="0"/>
            </a:endParaRPr>
          </a:p>
          <a:p>
            <a:pPr marL="0" lvl="0" indent="0" eaLnBrk="1" fontAlgn="auto" hangingPunct="1">
              <a:spcBef>
                <a:spcPts val="0"/>
              </a:spcBef>
              <a:spcAft>
                <a:spcPts val="0"/>
              </a:spcAft>
              <a:buNone/>
            </a:pPr>
            <a:r>
              <a:rPr lang="nl-NL" sz="1800" kern="1200" dirty="0">
                <a:solidFill>
                  <a:srgbClr val="FFFF00"/>
                </a:solidFill>
                <a:latin typeface="Calibri" panose="020F0502020204030204" pitchFamily="34" charset="0"/>
              </a:rPr>
              <a:t>Het sturen van deze motoren kan worden verzorgd door een programma welke draait op een computer of is ingebouwd in een regelkastje of </a:t>
            </a:r>
            <a:r>
              <a:rPr lang="nl-NL" sz="1800" kern="1200" dirty="0" err="1">
                <a:solidFill>
                  <a:srgbClr val="FFFF00"/>
                </a:solidFill>
                <a:latin typeface="Calibri" panose="020F0502020204030204" pitchFamily="34" charset="0"/>
              </a:rPr>
              <a:t>handpad</a:t>
            </a:r>
            <a:r>
              <a:rPr lang="nl-NL" sz="1800" kern="1200" dirty="0">
                <a:solidFill>
                  <a:srgbClr val="FFFF00"/>
                </a:solidFill>
                <a:latin typeface="Calibri" panose="020F0502020204030204" pitchFamily="34" charset="0"/>
              </a:rPr>
              <a:t>.</a:t>
            </a:r>
          </a:p>
        </p:txBody>
      </p:sp>
      <p:sp>
        <p:nvSpPr>
          <p:cNvPr id="7" name="Tekstvak 6"/>
          <p:cNvSpPr txBox="1"/>
          <p:nvPr/>
        </p:nvSpPr>
        <p:spPr>
          <a:xfrm>
            <a:off x="817393" y="1504404"/>
            <a:ext cx="7661503" cy="923330"/>
          </a:xfrm>
          <a:prstGeom prst="rect">
            <a:avLst/>
          </a:prstGeom>
          <a:noFill/>
        </p:spPr>
        <p:txBody>
          <a:bodyPr wrap="square" rtlCol="0">
            <a:spAutoFit/>
          </a:bodyPr>
          <a:lstStyle/>
          <a:p>
            <a:pPr lvl="0"/>
            <a:r>
              <a:rPr lang="nl-NL" dirty="0">
                <a:solidFill>
                  <a:srgbClr val="FFFF00"/>
                </a:solidFill>
                <a:latin typeface="Calibri" panose="020F0502020204030204" pitchFamily="34" charset="0"/>
              </a:rPr>
              <a:t>Het zal altijd betekenen dat de uur- en declinatie-as van een montering voorzien moet worden van motoren die je kunt aansturen om bepaalde  omwentelingen of delen daarvan te laten uitvoeren.</a:t>
            </a:r>
          </a:p>
        </p:txBody>
      </p:sp>
    </p:spTree>
    <p:extLst>
      <p:ext uri="{BB962C8B-B14F-4D97-AF65-F5344CB8AC3E}">
        <p14:creationId xmlns:p14="http://schemas.microsoft.com/office/powerpoint/2010/main" val="77338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acBrosens\Documents\Astro\Tivoli\Kutterdag\totaaloverzicht\IMGeltj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51470"/>
            <a:ext cx="756084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1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cBrosens\Documents\Astro\Tivoli\Kutterdag\totaaloverzicht\IMGeltj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51470"/>
            <a:ext cx="7092788" cy="472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60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acBrosens\Documents\Astro\Tivoli\Kutterdag\totaaloverzicht\IMG_05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5" y="15466"/>
            <a:ext cx="3418689" cy="512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17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23479"/>
            <a:ext cx="8496944" cy="864096"/>
          </a:xfrm>
        </p:spPr>
        <p:txBody>
          <a:bodyPr/>
          <a:lstStyle/>
          <a:p>
            <a:pPr algn="l"/>
            <a:r>
              <a:rPr lang="nl-NL" sz="1800" dirty="0">
                <a:solidFill>
                  <a:srgbClr val="FFFF00"/>
                </a:solidFill>
              </a:rPr>
              <a:t>Op deze montering was de declinatie as alleen voorzien </a:t>
            </a:r>
            <a:br>
              <a:rPr lang="nl-NL" sz="1800" dirty="0">
                <a:solidFill>
                  <a:srgbClr val="FFFF00"/>
                </a:solidFill>
              </a:rPr>
            </a:br>
            <a:r>
              <a:rPr lang="nl-NL" sz="1800" dirty="0">
                <a:solidFill>
                  <a:srgbClr val="FFFF00"/>
                </a:solidFill>
              </a:rPr>
              <a:t>van een fijnregeling met een beperkt bereik.</a:t>
            </a:r>
          </a:p>
        </p:txBody>
      </p:sp>
      <p:pic>
        <p:nvPicPr>
          <p:cNvPr id="7170" name="Picture 2" descr="C:\Users\JacBrosens\Documents\Astro\Tivoli\Kutterdag\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87" y="2477843"/>
            <a:ext cx="5378517" cy="263930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5796100" y="3147814"/>
            <a:ext cx="3312368" cy="523220"/>
          </a:xfrm>
          <a:prstGeom prst="rect">
            <a:avLst/>
          </a:prstGeom>
          <a:noFill/>
        </p:spPr>
        <p:txBody>
          <a:bodyPr wrap="square" rtlCol="0">
            <a:spAutoFit/>
          </a:bodyPr>
          <a:lstStyle/>
          <a:p>
            <a:r>
              <a:rPr lang="nl-NL" sz="1400" dirty="0">
                <a:solidFill>
                  <a:srgbClr val="FFFF00"/>
                </a:solidFill>
              </a:rPr>
              <a:t>Het duurde uiteindelijk meer dan ¾ jaar voordat dit wormwiel werd uitgeleverd.</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61383"/>
            <a:ext cx="2448272" cy="163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vak 7"/>
          <p:cNvSpPr txBox="1"/>
          <p:nvPr/>
        </p:nvSpPr>
        <p:spPr>
          <a:xfrm>
            <a:off x="395536" y="1046144"/>
            <a:ext cx="8640960" cy="646331"/>
          </a:xfrm>
          <a:prstGeom prst="rect">
            <a:avLst/>
          </a:prstGeom>
          <a:noFill/>
        </p:spPr>
        <p:txBody>
          <a:bodyPr wrap="square" rtlCol="0">
            <a:spAutoFit/>
          </a:bodyPr>
          <a:lstStyle/>
          <a:p>
            <a:r>
              <a:rPr lang="nl-NL" kern="0" dirty="0">
                <a:solidFill>
                  <a:srgbClr val="FFFF00"/>
                </a:solidFill>
                <a:ea typeface="+mj-ea"/>
              </a:rPr>
              <a:t>Er moest dus een aandrijving komen die dezelfde over-</a:t>
            </a:r>
            <a:br>
              <a:rPr lang="nl-NL" kern="0" dirty="0">
                <a:solidFill>
                  <a:srgbClr val="FFFF00"/>
                </a:solidFill>
                <a:ea typeface="+mj-ea"/>
              </a:rPr>
            </a:br>
            <a:r>
              <a:rPr lang="nl-NL" kern="0" dirty="0">
                <a:solidFill>
                  <a:srgbClr val="FFFF00"/>
                </a:solidFill>
                <a:ea typeface="+mj-ea"/>
              </a:rPr>
              <a:t>brenging had als de gebruikte kit, namelijk 1 op 705.</a:t>
            </a:r>
            <a:endParaRPr lang="nl-NL" dirty="0">
              <a:solidFill>
                <a:srgbClr val="FFFF00"/>
              </a:solidFill>
            </a:endParaRPr>
          </a:p>
        </p:txBody>
      </p:sp>
      <p:sp>
        <p:nvSpPr>
          <p:cNvPr id="10" name="Rechthoek 9"/>
          <p:cNvSpPr/>
          <p:nvPr/>
        </p:nvSpPr>
        <p:spPr>
          <a:xfrm>
            <a:off x="404210" y="1831512"/>
            <a:ext cx="8424936" cy="646331"/>
          </a:xfrm>
          <a:prstGeom prst="rect">
            <a:avLst/>
          </a:prstGeom>
        </p:spPr>
        <p:txBody>
          <a:bodyPr wrap="square">
            <a:spAutoFit/>
          </a:bodyPr>
          <a:lstStyle/>
          <a:p>
            <a:pPr lvl="0"/>
            <a:r>
              <a:rPr lang="nl-NL" kern="0" dirty="0">
                <a:solidFill>
                  <a:srgbClr val="FFFF00"/>
                </a:solidFill>
              </a:rPr>
              <a:t>Het wormwiel dat bij de HEQ6 wordt toegepast kan als reserve onderdeel worden besteld. (De worm zelf werd in eigen beheer gemaakt).</a:t>
            </a:r>
            <a:endParaRPr lang="nl-NL" dirty="0">
              <a:solidFill>
                <a:srgbClr val="FFFF00"/>
              </a:solidFill>
            </a:endParaRPr>
          </a:p>
        </p:txBody>
      </p:sp>
    </p:spTree>
    <p:extLst>
      <p:ext uri="{BB962C8B-B14F-4D97-AF65-F5344CB8AC3E}">
        <p14:creationId xmlns:p14="http://schemas.microsoft.com/office/powerpoint/2010/main" val="132845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acBrosens\Documents\Astro\Tivoli\Kutterdag\totaaloverzicht\IMGeltj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51470"/>
            <a:ext cx="756084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acBrosens\Documents\Astro\Tivoli\Kutterdag\totaaloverzicht\IMGeltjo-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51470"/>
            <a:ext cx="7092788" cy="472852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E33621F9-1DA1-4F1B-8D63-DB118CAF6DDB}"/>
              </a:ext>
            </a:extLst>
          </p:cNvPr>
          <p:cNvSpPr txBox="1"/>
          <p:nvPr/>
        </p:nvSpPr>
        <p:spPr>
          <a:xfrm>
            <a:off x="2483768" y="4749158"/>
            <a:ext cx="3283912" cy="369332"/>
          </a:xfrm>
          <a:prstGeom prst="rect">
            <a:avLst/>
          </a:prstGeom>
          <a:noFill/>
        </p:spPr>
        <p:txBody>
          <a:bodyPr wrap="none" rtlCol="0">
            <a:spAutoFit/>
          </a:bodyPr>
          <a:lstStyle/>
          <a:p>
            <a:r>
              <a:rPr lang="nl-NL" dirty="0">
                <a:solidFill>
                  <a:srgbClr val="FFFF00"/>
                </a:solidFill>
              </a:rPr>
              <a:t>Wormunit voor de </a:t>
            </a:r>
            <a:r>
              <a:rPr lang="nl-NL" dirty="0" err="1">
                <a:solidFill>
                  <a:srgbClr val="FFFF00"/>
                </a:solidFill>
              </a:rPr>
              <a:t>declinatieas</a:t>
            </a:r>
            <a:endParaRPr lang="nl-NL" dirty="0">
              <a:solidFill>
                <a:srgbClr val="FFFF00"/>
              </a:solidFill>
            </a:endParaRPr>
          </a:p>
        </p:txBody>
      </p:sp>
    </p:spTree>
    <p:extLst>
      <p:ext uri="{BB962C8B-B14F-4D97-AF65-F5344CB8AC3E}">
        <p14:creationId xmlns:p14="http://schemas.microsoft.com/office/powerpoint/2010/main" val="745594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1294.photobucket.com/albums/b602/rweust/Wormwiel_zpstqro6kwl.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52" t="38346" r="31552" b="6199"/>
          <a:stretch/>
        </p:blipFill>
        <p:spPr bwMode="auto">
          <a:xfrm>
            <a:off x="3041935" y="120541"/>
            <a:ext cx="5933304" cy="1800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79512" y="138055"/>
            <a:ext cx="4896544" cy="584775"/>
          </a:xfrm>
          <a:prstGeom prst="rect">
            <a:avLst/>
          </a:prstGeom>
          <a:noFill/>
        </p:spPr>
        <p:txBody>
          <a:bodyPr wrap="square" rtlCol="0">
            <a:spAutoFit/>
          </a:bodyPr>
          <a:lstStyle/>
          <a:p>
            <a:r>
              <a:rPr lang="nl-NL" sz="1600" dirty="0">
                <a:solidFill>
                  <a:srgbClr val="FFFF00"/>
                </a:solidFill>
              </a:rPr>
              <a:t>Enkele opmerkingen betreffende de diameter van de worm.</a:t>
            </a: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607" y="2056095"/>
            <a:ext cx="5688632" cy="302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79512" y="760435"/>
            <a:ext cx="4716524" cy="830997"/>
          </a:xfrm>
          <a:prstGeom prst="rect">
            <a:avLst/>
          </a:prstGeom>
          <a:noFill/>
        </p:spPr>
        <p:txBody>
          <a:bodyPr wrap="square" rtlCol="0">
            <a:spAutoFit/>
          </a:bodyPr>
          <a:lstStyle/>
          <a:p>
            <a:pPr lvl="0"/>
            <a:r>
              <a:rPr lang="nl-NL" sz="1600" dirty="0">
                <a:solidFill>
                  <a:srgbClr val="FFFF00"/>
                </a:solidFill>
              </a:rPr>
              <a:t>Voor de beste mechanische eigenschappen moet de diameter van de worm overeen komen met de radius van de tanden op het wormwiel.</a:t>
            </a:r>
          </a:p>
        </p:txBody>
      </p:sp>
      <p:sp>
        <p:nvSpPr>
          <p:cNvPr id="6" name="Tekstvak 5"/>
          <p:cNvSpPr txBox="1"/>
          <p:nvPr/>
        </p:nvSpPr>
        <p:spPr>
          <a:xfrm>
            <a:off x="224517" y="1707654"/>
            <a:ext cx="2785129" cy="2031325"/>
          </a:xfrm>
          <a:prstGeom prst="rect">
            <a:avLst/>
          </a:prstGeom>
          <a:noFill/>
        </p:spPr>
        <p:txBody>
          <a:bodyPr wrap="square" rtlCol="0">
            <a:spAutoFit/>
          </a:bodyPr>
          <a:lstStyle/>
          <a:p>
            <a:pPr>
              <a:spcAft>
                <a:spcPts val="0"/>
              </a:spcAft>
            </a:pPr>
            <a:r>
              <a:rPr lang="nl-NL" dirty="0">
                <a:solidFill>
                  <a:srgbClr val="FFFF00"/>
                </a:solidFill>
              </a:rPr>
              <a:t>Bij de HEQ5 en 6 bleek dat nogal af te wijken.</a:t>
            </a:r>
            <a:endParaRPr lang="nl-NL" sz="1400" dirty="0">
              <a:solidFill>
                <a:srgbClr val="FFFF00"/>
              </a:solidFill>
              <a:latin typeface="Times New Roman"/>
              <a:ea typeface="Times New Roman"/>
            </a:endParaRPr>
          </a:p>
          <a:p>
            <a:pPr>
              <a:spcAft>
                <a:spcPts val="0"/>
              </a:spcAft>
            </a:pPr>
            <a:r>
              <a:rPr lang="nl-NL" dirty="0">
                <a:solidFill>
                  <a:srgbClr val="FFFF00"/>
                </a:solidFill>
              </a:rPr>
              <a:t>Waarschijnlijk is dat een bewuste keuze om de axiale instelling van de worm minder kritisch te maken. </a:t>
            </a:r>
            <a:endParaRPr lang="nl-NL" sz="1400" dirty="0">
              <a:solidFill>
                <a:srgbClr val="FFFF00"/>
              </a:solidFill>
              <a:effectLst/>
              <a:latin typeface="Times New Roman"/>
              <a:ea typeface="Times New Roman"/>
            </a:endParaRPr>
          </a:p>
        </p:txBody>
      </p:sp>
      <p:sp>
        <p:nvSpPr>
          <p:cNvPr id="7" name="Tekstvak 6"/>
          <p:cNvSpPr txBox="1"/>
          <p:nvPr/>
        </p:nvSpPr>
        <p:spPr>
          <a:xfrm>
            <a:off x="246257" y="3743189"/>
            <a:ext cx="2794983" cy="1200329"/>
          </a:xfrm>
          <a:prstGeom prst="rect">
            <a:avLst/>
          </a:prstGeom>
          <a:noFill/>
        </p:spPr>
        <p:txBody>
          <a:bodyPr wrap="square" rtlCol="0">
            <a:spAutoFit/>
          </a:bodyPr>
          <a:lstStyle/>
          <a:p>
            <a:pPr>
              <a:spcAft>
                <a:spcPts val="0"/>
              </a:spcAft>
            </a:pPr>
            <a:r>
              <a:rPr lang="nl-NL" dirty="0">
                <a:solidFill>
                  <a:srgbClr val="FFFF00"/>
                </a:solidFill>
              </a:rPr>
              <a:t>De juist passende diameter is bijna 2 x groter dan de toegepaste diameter!</a:t>
            </a:r>
            <a:endParaRPr lang="nl-NL" sz="1400" dirty="0">
              <a:solidFill>
                <a:srgbClr val="FFFF00"/>
              </a:solidFill>
              <a:effectLst/>
              <a:latin typeface="Times New Roman"/>
              <a:ea typeface="Times New Roman"/>
            </a:endParaRPr>
          </a:p>
        </p:txBody>
      </p:sp>
    </p:spTree>
    <p:extLst>
      <p:ext uri="{BB962C8B-B14F-4D97-AF65-F5344CB8AC3E}">
        <p14:creationId xmlns:p14="http://schemas.microsoft.com/office/powerpoint/2010/main" val="93305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acBrosens\Documents\Astro\Tivoli\Kutterdag\totaaloverzicht\IMGeltjo-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3477"/>
            <a:ext cx="7488832" cy="499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642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acBrosens\Documents\Astro\Tivoli\Kutterdag\totaaloverzicht\IMGeltjo-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5473"/>
            <a:ext cx="7524836" cy="501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032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JacBrosens\Documents\Astro\Tivoli\Kutterdag\totaaloverzicht\IMG_8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8" y="51469"/>
            <a:ext cx="7524836" cy="501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2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FF00"/>
                </a:solidFill>
              </a:rPr>
              <a:t> </a:t>
            </a:r>
            <a:r>
              <a:rPr lang="nl-NL" sz="3600" dirty="0" err="1">
                <a:solidFill>
                  <a:srgbClr val="FFFF00"/>
                </a:solidFill>
              </a:rPr>
              <a:t>Servo</a:t>
            </a:r>
            <a:r>
              <a:rPr lang="nl-NL" sz="3600" dirty="0">
                <a:solidFill>
                  <a:srgbClr val="FFFF00"/>
                </a:solidFill>
              </a:rPr>
              <a:t>- of stappenmotor.</a:t>
            </a:r>
          </a:p>
        </p:txBody>
      </p:sp>
      <p:sp>
        <p:nvSpPr>
          <p:cNvPr id="3" name="Tijdelijke aanduiding voor inhoud 2"/>
          <p:cNvSpPr>
            <a:spLocks noGrp="1"/>
          </p:cNvSpPr>
          <p:nvPr>
            <p:ph idx="1"/>
          </p:nvPr>
        </p:nvSpPr>
        <p:spPr>
          <a:xfrm>
            <a:off x="457200" y="1094656"/>
            <a:ext cx="8229600" cy="3394472"/>
          </a:xfrm>
        </p:spPr>
        <p:txBody>
          <a:bodyPr/>
          <a:lstStyle/>
          <a:p>
            <a:pPr marL="0" indent="0">
              <a:buNone/>
            </a:pPr>
            <a:r>
              <a:rPr lang="nl-NL" sz="2000" dirty="0">
                <a:solidFill>
                  <a:srgbClr val="FFFF00"/>
                </a:solidFill>
              </a:rPr>
              <a:t>Een </a:t>
            </a:r>
            <a:r>
              <a:rPr lang="nl-NL" sz="2000" b="1" dirty="0">
                <a:solidFill>
                  <a:srgbClr val="FFFF00"/>
                </a:solidFill>
              </a:rPr>
              <a:t>servomotor</a:t>
            </a:r>
            <a:r>
              <a:rPr lang="nl-NL" sz="2000" dirty="0">
                <a:solidFill>
                  <a:srgbClr val="FFFF00"/>
                </a:solidFill>
              </a:rPr>
              <a:t> is een normale elektromotor die voorzien is van een systeem (encoder) die het verdraaien van de as registreert  en dit kan terug koppelen naar het besturingssysteem. </a:t>
            </a:r>
          </a:p>
          <a:p>
            <a:pPr marL="0" indent="0">
              <a:buNone/>
            </a:pPr>
            <a:endParaRPr lang="nl-NL" sz="2000" dirty="0">
              <a:solidFill>
                <a:srgbClr val="FFFF00"/>
              </a:solidFill>
            </a:endParaRPr>
          </a:p>
          <a:p>
            <a:pPr marL="0" indent="0">
              <a:buNone/>
            </a:pPr>
            <a:r>
              <a:rPr lang="nl-NL" sz="2000" dirty="0">
                <a:solidFill>
                  <a:srgbClr val="FFFF00"/>
                </a:solidFill>
              </a:rPr>
              <a:t>Een </a:t>
            </a:r>
            <a:r>
              <a:rPr lang="nl-NL" sz="2000" b="1" dirty="0">
                <a:solidFill>
                  <a:srgbClr val="FFFF00"/>
                </a:solidFill>
              </a:rPr>
              <a:t>stappenmotor</a:t>
            </a:r>
            <a:r>
              <a:rPr lang="nl-NL" sz="2000" dirty="0">
                <a:solidFill>
                  <a:srgbClr val="FFFF00"/>
                </a:solidFill>
              </a:rPr>
              <a:t> is een motor waarin het maken van een omwenteling is verdeeld in een aantal stappen. Het aantal stappen per omwenteling kan liggen van 2 of 4  tot 200 of zelfs 400. </a:t>
            </a:r>
          </a:p>
          <a:p>
            <a:pPr marL="0" indent="0">
              <a:buNone/>
            </a:pPr>
            <a:r>
              <a:rPr lang="nl-NL" sz="2000" dirty="0">
                <a:solidFill>
                  <a:srgbClr val="FFFF00"/>
                </a:solidFill>
              </a:rPr>
              <a:t>Een dergelijke motor wordt aangestuurd via commando’s die er voor zorgen dat er een bepaald aantal stappen worden wordt uitgevoerd.</a:t>
            </a:r>
            <a:br>
              <a:rPr lang="nl-NL" sz="2000" dirty="0">
                <a:solidFill>
                  <a:srgbClr val="FFFF00"/>
                </a:solidFill>
              </a:rPr>
            </a:br>
            <a:endParaRPr lang="nl-NL" sz="1400" i="1" dirty="0"/>
          </a:p>
        </p:txBody>
      </p:sp>
    </p:spTree>
    <p:extLst>
      <p:ext uri="{BB962C8B-B14F-4D97-AF65-F5344CB8AC3E}">
        <p14:creationId xmlns:p14="http://schemas.microsoft.com/office/powerpoint/2010/main" val="21610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JacBrosens\Documents\Astro\Tivoli\Kutterdag\totaaloverzicht\IMG_80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3209"/>
            <a:ext cx="3312367" cy="496544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860032" y="1563638"/>
            <a:ext cx="3672409" cy="1477328"/>
          </a:xfrm>
          <a:prstGeom prst="rect">
            <a:avLst/>
          </a:prstGeom>
          <a:noFill/>
        </p:spPr>
        <p:txBody>
          <a:bodyPr wrap="square" rtlCol="0">
            <a:spAutoFit/>
          </a:bodyPr>
          <a:lstStyle/>
          <a:p>
            <a:r>
              <a:rPr lang="nl-NL" dirty="0">
                <a:solidFill>
                  <a:srgbClr val="FFFF00"/>
                </a:solidFill>
              </a:rPr>
              <a:t>De motorbesturingsprint werd tezamen met een extra USB hub en een USB Seriële adapter ondergebracht in een nieuwe behuizing.</a:t>
            </a:r>
          </a:p>
        </p:txBody>
      </p:sp>
    </p:spTree>
    <p:extLst>
      <p:ext uri="{BB962C8B-B14F-4D97-AF65-F5344CB8AC3E}">
        <p14:creationId xmlns:p14="http://schemas.microsoft.com/office/powerpoint/2010/main" val="3200472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acBrosens\Documents\Astro\Tivoli\Kutterdag\totaaloverzicht\IMG_05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786" y="51470"/>
            <a:ext cx="7560839"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48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acBrosens\Documents\Astro\Tivoli\Kutterdag\totaaloverzicht\IMG_05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643" y="51469"/>
            <a:ext cx="7571773" cy="504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59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JacBrosens\Documents\Astro\Tivoli\Kutterdag\totaaloverzicht\IMG_06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612" y="61520"/>
            <a:ext cx="6984776" cy="465651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67544" y="4688770"/>
            <a:ext cx="8208912" cy="338554"/>
          </a:xfrm>
          <a:prstGeom prst="rect">
            <a:avLst/>
          </a:prstGeom>
          <a:noFill/>
        </p:spPr>
        <p:txBody>
          <a:bodyPr wrap="square" rtlCol="0">
            <a:spAutoFit/>
          </a:bodyPr>
          <a:lstStyle/>
          <a:p>
            <a:r>
              <a:rPr lang="nl-NL" sz="1600" dirty="0">
                <a:solidFill>
                  <a:srgbClr val="FFFF00"/>
                </a:solidFill>
              </a:rPr>
              <a:t>De nieuwe situatie met op de achtergrond de laptop waarmee het geheel wordt bestuurd. </a:t>
            </a:r>
          </a:p>
        </p:txBody>
      </p:sp>
    </p:spTree>
    <p:extLst>
      <p:ext uri="{BB962C8B-B14F-4D97-AF65-F5344CB8AC3E}">
        <p14:creationId xmlns:p14="http://schemas.microsoft.com/office/powerpoint/2010/main" val="4285306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9552" y="267494"/>
            <a:ext cx="8136904" cy="4001095"/>
          </a:xfrm>
          <a:prstGeom prst="rect">
            <a:avLst/>
          </a:prstGeom>
          <a:noFill/>
        </p:spPr>
        <p:txBody>
          <a:bodyPr wrap="square" rtlCol="0">
            <a:spAutoFit/>
          </a:bodyPr>
          <a:lstStyle/>
          <a:p>
            <a:r>
              <a:rPr lang="nl-NL" dirty="0">
                <a:solidFill>
                  <a:srgbClr val="FFFF00"/>
                </a:solidFill>
              </a:rPr>
              <a:t>De hier getoonde werkwijze levert een montering op die met de </a:t>
            </a:r>
            <a:r>
              <a:rPr lang="nl-NL" dirty="0" err="1">
                <a:solidFill>
                  <a:srgbClr val="FFFF00"/>
                </a:solidFill>
              </a:rPr>
              <a:t>handpad</a:t>
            </a:r>
            <a:r>
              <a:rPr lang="nl-NL" dirty="0">
                <a:solidFill>
                  <a:srgbClr val="FFFF00"/>
                </a:solidFill>
              </a:rPr>
              <a:t> is te bedienen.</a:t>
            </a:r>
          </a:p>
          <a:p>
            <a:endParaRPr lang="nl-NL" dirty="0">
              <a:solidFill>
                <a:srgbClr val="FFFF00"/>
              </a:solidFill>
            </a:endParaRPr>
          </a:p>
          <a:p>
            <a:r>
              <a:rPr lang="nl-NL" sz="1000" dirty="0">
                <a:solidFill>
                  <a:srgbClr val="FFFF00"/>
                </a:solidFill>
              </a:rPr>
              <a:t>  </a:t>
            </a:r>
          </a:p>
          <a:p>
            <a:r>
              <a:rPr lang="nl-NL" dirty="0">
                <a:solidFill>
                  <a:srgbClr val="FFFF00"/>
                </a:solidFill>
              </a:rPr>
              <a:t>Maar als de montering ( b.v. bij een vaste opstelling) altijd via een computer bestuurd wordt is de </a:t>
            </a:r>
            <a:r>
              <a:rPr lang="nl-NL" dirty="0" err="1">
                <a:solidFill>
                  <a:srgbClr val="FFFF00"/>
                </a:solidFill>
              </a:rPr>
              <a:t>handpad</a:t>
            </a:r>
            <a:r>
              <a:rPr lang="nl-NL" dirty="0">
                <a:solidFill>
                  <a:srgbClr val="FFFF00"/>
                </a:solidFill>
              </a:rPr>
              <a:t> niet meer nodig en daardoor vervalt de eis dat de overbrengingen van de aandrijving gelijk moet zijn met die van de montering waar de upgrade set voor bedoeld is.</a:t>
            </a:r>
          </a:p>
          <a:p>
            <a:endParaRPr lang="nl-NL" dirty="0">
              <a:solidFill>
                <a:srgbClr val="FFFF00"/>
              </a:solidFill>
            </a:endParaRPr>
          </a:p>
          <a:p>
            <a:r>
              <a:rPr lang="nl-NL" sz="1000" dirty="0">
                <a:solidFill>
                  <a:srgbClr val="FFFF00"/>
                </a:solidFill>
              </a:rPr>
              <a:t> </a:t>
            </a:r>
          </a:p>
          <a:p>
            <a:r>
              <a:rPr lang="nl-NL" dirty="0">
                <a:solidFill>
                  <a:srgbClr val="FFFF00"/>
                </a:solidFill>
              </a:rPr>
              <a:t>Bij de besturing met een computer neemt (meestal) de combinatie van </a:t>
            </a:r>
            <a:r>
              <a:rPr lang="nl-NL" dirty="0" err="1">
                <a:solidFill>
                  <a:srgbClr val="FFFF00"/>
                </a:solidFill>
              </a:rPr>
              <a:t>Eqmod</a:t>
            </a:r>
            <a:r>
              <a:rPr lang="nl-NL" dirty="0">
                <a:solidFill>
                  <a:srgbClr val="FFFF00"/>
                </a:solidFill>
              </a:rPr>
              <a:t> en </a:t>
            </a:r>
            <a:r>
              <a:rPr lang="nl-NL" dirty="0" err="1">
                <a:solidFill>
                  <a:srgbClr val="FFFF00"/>
                </a:solidFill>
              </a:rPr>
              <a:t>Ascom</a:t>
            </a:r>
            <a:r>
              <a:rPr lang="nl-NL" dirty="0">
                <a:solidFill>
                  <a:srgbClr val="FFFF00"/>
                </a:solidFill>
              </a:rPr>
              <a:t> de besturing over. Om dit werk te kunnen doen moeten de parameters van de montering in dit programma worden opgenomen. Dit gebeurt bij de installatie van het programma.</a:t>
            </a:r>
          </a:p>
          <a:p>
            <a:endParaRPr lang="nl-NL" dirty="0">
              <a:solidFill>
                <a:schemeClr val="tx2">
                  <a:lumMod val="90000"/>
                </a:schemeClr>
              </a:solidFill>
            </a:endParaRPr>
          </a:p>
        </p:txBody>
      </p:sp>
    </p:spTree>
    <p:extLst>
      <p:ext uri="{BB962C8B-B14F-4D97-AF65-F5344CB8AC3E}">
        <p14:creationId xmlns:p14="http://schemas.microsoft.com/office/powerpoint/2010/main" val="408043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940152" y="339502"/>
            <a:ext cx="3024336" cy="2862322"/>
          </a:xfrm>
          <a:prstGeom prst="rect">
            <a:avLst/>
          </a:prstGeom>
          <a:noFill/>
        </p:spPr>
        <p:txBody>
          <a:bodyPr wrap="square" rtlCol="0">
            <a:spAutoFit/>
          </a:bodyPr>
          <a:lstStyle/>
          <a:p>
            <a:r>
              <a:rPr lang="nl-NL" dirty="0">
                <a:solidFill>
                  <a:srgbClr val="FFFF00"/>
                </a:solidFill>
              </a:rPr>
              <a:t>Bij de keuze - Auto </a:t>
            </a:r>
            <a:r>
              <a:rPr lang="nl-NL" dirty="0" err="1">
                <a:solidFill>
                  <a:srgbClr val="FFFF00"/>
                </a:solidFill>
              </a:rPr>
              <a:t>Detect</a:t>
            </a:r>
            <a:r>
              <a:rPr lang="nl-NL" dirty="0">
                <a:solidFill>
                  <a:srgbClr val="FFFF00"/>
                </a:solidFill>
              </a:rPr>
              <a:t> –</a:t>
            </a:r>
          </a:p>
          <a:p>
            <a:r>
              <a:rPr lang="nl-NL" dirty="0">
                <a:solidFill>
                  <a:srgbClr val="FFFF00"/>
                </a:solidFill>
              </a:rPr>
              <a:t>worden automatisch de parameters ingeladen. </a:t>
            </a:r>
          </a:p>
          <a:p>
            <a:endParaRPr lang="nl-NL" dirty="0">
              <a:solidFill>
                <a:srgbClr val="FFFF00"/>
              </a:solidFill>
            </a:endParaRPr>
          </a:p>
          <a:p>
            <a:endParaRPr lang="nl-NL" dirty="0">
              <a:solidFill>
                <a:srgbClr val="FFFF00"/>
              </a:solidFill>
            </a:endParaRPr>
          </a:p>
          <a:p>
            <a:r>
              <a:rPr lang="nl-NL" dirty="0">
                <a:solidFill>
                  <a:srgbClr val="FFFF00"/>
                </a:solidFill>
              </a:rPr>
              <a:t>Deze parameters worden niet in het scherm </a:t>
            </a:r>
            <a:r>
              <a:rPr lang="nl-NL" dirty="0" err="1">
                <a:solidFill>
                  <a:srgbClr val="FFFF00"/>
                </a:solidFill>
              </a:rPr>
              <a:t>weer-gegeven</a:t>
            </a:r>
            <a:r>
              <a:rPr lang="nl-NL" dirty="0">
                <a:solidFill>
                  <a:srgbClr val="FFFF00"/>
                </a:solidFill>
              </a:rPr>
              <a:t> maar het volgende scherm laat de gekozen configuratie zien.</a:t>
            </a:r>
          </a:p>
        </p:txBody>
      </p:sp>
      <p:pic>
        <p:nvPicPr>
          <p:cNvPr id="2" name="Picture 2" descr="F:\As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5842198" cy="512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30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asco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6411185" cy="516403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6408737" y="195486"/>
            <a:ext cx="2699792" cy="3970318"/>
          </a:xfrm>
          <a:prstGeom prst="rect">
            <a:avLst/>
          </a:prstGeom>
          <a:noFill/>
        </p:spPr>
        <p:txBody>
          <a:bodyPr wrap="square" rtlCol="0">
            <a:spAutoFit/>
          </a:bodyPr>
          <a:lstStyle/>
          <a:p>
            <a:r>
              <a:rPr lang="nl-NL" dirty="0">
                <a:solidFill>
                  <a:srgbClr val="FFFF00"/>
                </a:solidFill>
              </a:rPr>
              <a:t>Hier zie je dat de configuratie van de</a:t>
            </a:r>
          </a:p>
          <a:p>
            <a:r>
              <a:rPr lang="nl-NL" dirty="0">
                <a:solidFill>
                  <a:srgbClr val="FFFF00"/>
                </a:solidFill>
              </a:rPr>
              <a:t>HEQ5 en 6 is geladen .</a:t>
            </a:r>
          </a:p>
          <a:p>
            <a:endParaRPr lang="nl-NL" dirty="0">
              <a:solidFill>
                <a:srgbClr val="FFFF00"/>
              </a:solidFill>
            </a:endParaRPr>
          </a:p>
          <a:p>
            <a:r>
              <a:rPr lang="nl-NL" dirty="0">
                <a:solidFill>
                  <a:srgbClr val="FFFF00"/>
                </a:solidFill>
              </a:rPr>
              <a:t>(De HEQ5 en 6 hebben dezelfde parameters.</a:t>
            </a:r>
          </a:p>
          <a:p>
            <a:r>
              <a:rPr lang="nl-NL" dirty="0">
                <a:solidFill>
                  <a:srgbClr val="FFFF00"/>
                </a:solidFill>
              </a:rPr>
              <a:t>Daardoor kan je onderling de </a:t>
            </a:r>
            <a:r>
              <a:rPr lang="nl-NL" dirty="0" err="1">
                <a:solidFill>
                  <a:srgbClr val="FFFF00"/>
                </a:solidFill>
              </a:rPr>
              <a:t>handpads</a:t>
            </a:r>
            <a:r>
              <a:rPr lang="nl-NL" dirty="0">
                <a:solidFill>
                  <a:srgbClr val="FFFF00"/>
                </a:solidFill>
              </a:rPr>
              <a:t> verwisselen maar de besturingsprint  is niet gelijk omdat de HEQ6 zwaardere motoren heeft).</a:t>
            </a:r>
          </a:p>
          <a:p>
            <a:r>
              <a:rPr lang="nl-NL" dirty="0"/>
              <a:t> </a:t>
            </a:r>
          </a:p>
        </p:txBody>
      </p:sp>
    </p:spTree>
    <p:extLst>
      <p:ext uri="{BB962C8B-B14F-4D97-AF65-F5344CB8AC3E}">
        <p14:creationId xmlns:p14="http://schemas.microsoft.com/office/powerpoint/2010/main" val="3567315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864610" y="620"/>
            <a:ext cx="3279390" cy="5355312"/>
          </a:xfrm>
          <a:prstGeom prst="rect">
            <a:avLst/>
          </a:prstGeom>
          <a:noFill/>
        </p:spPr>
        <p:txBody>
          <a:bodyPr wrap="square" rtlCol="0">
            <a:spAutoFit/>
          </a:bodyPr>
          <a:lstStyle/>
          <a:p>
            <a:r>
              <a:rPr lang="nl-NL" dirty="0">
                <a:solidFill>
                  <a:srgbClr val="FFFF00"/>
                </a:solidFill>
              </a:rPr>
              <a:t>Hier zie je de parameters van HEQ6. </a:t>
            </a:r>
          </a:p>
          <a:p>
            <a:r>
              <a:rPr lang="nl-NL" sz="600" dirty="0">
                <a:solidFill>
                  <a:srgbClr val="FFFF00"/>
                </a:solidFill>
              </a:rPr>
              <a:t>  </a:t>
            </a:r>
          </a:p>
          <a:p>
            <a:r>
              <a:rPr lang="nl-NL" dirty="0">
                <a:solidFill>
                  <a:srgbClr val="FFFF00"/>
                </a:solidFill>
              </a:rPr>
              <a:t>Het wormwiel heeft 180 tanden. </a:t>
            </a:r>
          </a:p>
          <a:p>
            <a:r>
              <a:rPr lang="nl-NL" dirty="0">
                <a:solidFill>
                  <a:srgbClr val="FFFF00"/>
                </a:solidFill>
              </a:rPr>
              <a:t>De overbrenging van motor naar worm bestaat uit tandwielen van 12 naar 47 tanden.</a:t>
            </a:r>
          </a:p>
          <a:p>
            <a:r>
              <a:rPr lang="nl-NL" dirty="0">
                <a:solidFill>
                  <a:srgbClr val="FFFF00"/>
                </a:solidFill>
              </a:rPr>
              <a:t>De motor heeft 200 stappen en wordt bestuurd met 64 microsteps.</a:t>
            </a:r>
          </a:p>
          <a:p>
            <a:r>
              <a:rPr lang="nl-NL" sz="600" dirty="0">
                <a:solidFill>
                  <a:srgbClr val="FFFF00"/>
                </a:solidFill>
              </a:rPr>
              <a:t>  </a:t>
            </a:r>
          </a:p>
          <a:p>
            <a:r>
              <a:rPr lang="nl-NL" dirty="0">
                <a:solidFill>
                  <a:srgbClr val="FFFF00"/>
                </a:solidFill>
              </a:rPr>
              <a:t>Het totaal aantal (micro-) stappen per omwenteling is dus; 180 x 47/12 x 200 x 64 =            </a:t>
            </a:r>
          </a:p>
          <a:p>
            <a:r>
              <a:rPr lang="nl-NL" dirty="0">
                <a:solidFill>
                  <a:srgbClr val="FFFF00"/>
                </a:solidFill>
              </a:rPr>
              <a:t>               9024000</a:t>
            </a:r>
          </a:p>
          <a:p>
            <a:r>
              <a:rPr lang="nl-NL" sz="600" dirty="0">
                <a:solidFill>
                  <a:srgbClr val="FFFF00"/>
                </a:solidFill>
              </a:rPr>
              <a:t>   </a:t>
            </a:r>
          </a:p>
          <a:p>
            <a:r>
              <a:rPr lang="nl-NL" dirty="0">
                <a:solidFill>
                  <a:srgbClr val="FFFF00"/>
                </a:solidFill>
              </a:rPr>
              <a:t>Voor de worm is dat;</a:t>
            </a:r>
          </a:p>
          <a:p>
            <a:r>
              <a:rPr lang="nl-NL" dirty="0">
                <a:solidFill>
                  <a:srgbClr val="FFFF00"/>
                </a:solidFill>
              </a:rPr>
              <a:t>47/12 x 200 x 64 = 50133,33</a:t>
            </a:r>
          </a:p>
          <a:p>
            <a:endParaRPr lang="nl-NL" dirty="0">
              <a:solidFill>
                <a:schemeClr val="tx2"/>
              </a:solidFill>
            </a:endParaRPr>
          </a:p>
        </p:txBody>
      </p:sp>
      <p:pic>
        <p:nvPicPr>
          <p:cNvPr id="3076" name="Picture 4" descr="F:\asco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 y="620"/>
            <a:ext cx="5857741" cy="514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191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012160" y="195486"/>
            <a:ext cx="3024336" cy="4247317"/>
          </a:xfrm>
          <a:prstGeom prst="rect">
            <a:avLst/>
          </a:prstGeom>
          <a:noFill/>
        </p:spPr>
        <p:txBody>
          <a:bodyPr wrap="square" rtlCol="0">
            <a:spAutoFit/>
          </a:bodyPr>
          <a:lstStyle/>
          <a:p>
            <a:r>
              <a:rPr lang="nl-NL" dirty="0">
                <a:solidFill>
                  <a:srgbClr val="FFFF00"/>
                </a:solidFill>
              </a:rPr>
              <a:t>Deze  </a:t>
            </a:r>
            <a:r>
              <a:rPr lang="nl-NL" dirty="0" err="1">
                <a:solidFill>
                  <a:srgbClr val="FFFF00"/>
                </a:solidFill>
              </a:rPr>
              <a:t>Custom</a:t>
            </a:r>
            <a:r>
              <a:rPr lang="nl-NL" dirty="0">
                <a:solidFill>
                  <a:srgbClr val="FFFF00"/>
                </a:solidFill>
              </a:rPr>
              <a:t> optie laat dus toe eigen parameters in te voeren van de </a:t>
            </a:r>
            <a:r>
              <a:rPr lang="nl-NL" dirty="0" err="1">
                <a:solidFill>
                  <a:srgbClr val="FFFF00"/>
                </a:solidFill>
              </a:rPr>
              <a:t>over-brengingen</a:t>
            </a:r>
            <a:r>
              <a:rPr lang="nl-NL" dirty="0">
                <a:solidFill>
                  <a:srgbClr val="FFFF00"/>
                </a:solidFill>
              </a:rPr>
              <a:t> van de </a:t>
            </a:r>
            <a:r>
              <a:rPr lang="nl-NL" dirty="0" err="1">
                <a:solidFill>
                  <a:srgbClr val="FFFF00"/>
                </a:solidFill>
              </a:rPr>
              <a:t>onder-havige</a:t>
            </a:r>
            <a:r>
              <a:rPr lang="nl-NL" dirty="0">
                <a:solidFill>
                  <a:srgbClr val="FFFF00"/>
                </a:solidFill>
              </a:rPr>
              <a:t> montering. </a:t>
            </a:r>
          </a:p>
          <a:p>
            <a:r>
              <a:rPr lang="nl-NL" dirty="0">
                <a:solidFill>
                  <a:srgbClr val="FFFF00"/>
                </a:solidFill>
              </a:rPr>
              <a:t>Zaak is dan wel dat die in dezelfde ordegrootte moeten zijn als die van de montering waar de set voor bedoeld is.</a:t>
            </a:r>
          </a:p>
          <a:p>
            <a:r>
              <a:rPr lang="nl-NL" dirty="0">
                <a:solidFill>
                  <a:srgbClr val="FFFF00"/>
                </a:solidFill>
              </a:rPr>
              <a:t>Dit om globaal dezelfde nauwkeurigheid en </a:t>
            </a:r>
            <a:r>
              <a:rPr lang="nl-NL" dirty="0" err="1">
                <a:solidFill>
                  <a:srgbClr val="FFFF00"/>
                </a:solidFill>
              </a:rPr>
              <a:t>slew</a:t>
            </a:r>
            <a:r>
              <a:rPr lang="nl-NL" dirty="0">
                <a:solidFill>
                  <a:srgbClr val="FFFF00"/>
                </a:solidFill>
              </a:rPr>
              <a:t>-snelheden te kunnen realiseren en de motoren niet te zwaar te belasten.</a:t>
            </a:r>
          </a:p>
        </p:txBody>
      </p:sp>
      <p:pic>
        <p:nvPicPr>
          <p:cNvPr id="4" name="Afbeelding 3">
            <a:extLst>
              <a:ext uri="{FF2B5EF4-FFF2-40B4-BE49-F238E27FC236}">
                <a16:creationId xmlns:a16="http://schemas.microsoft.com/office/drawing/2014/main" id="{2826D934-38B2-4F67-BA3A-8BAE4317F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6059870" cy="5143500"/>
          </a:xfrm>
          <a:prstGeom prst="rect">
            <a:avLst/>
          </a:prstGeom>
        </p:spPr>
      </p:pic>
    </p:spTree>
    <p:extLst>
      <p:ext uri="{BB962C8B-B14F-4D97-AF65-F5344CB8AC3E}">
        <p14:creationId xmlns:p14="http://schemas.microsoft.com/office/powerpoint/2010/main" val="3913340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432703"/>
            <a:ext cx="8856984" cy="4524315"/>
          </a:xfrm>
          <a:prstGeom prst="rect">
            <a:avLst/>
          </a:prstGeom>
        </p:spPr>
        <p:txBody>
          <a:bodyPr wrap="square">
            <a:spAutoFit/>
          </a:bodyPr>
          <a:lstStyle/>
          <a:p>
            <a:r>
              <a:rPr lang="nl-NL" dirty="0">
                <a:solidFill>
                  <a:srgbClr val="FFFF00"/>
                </a:solidFill>
              </a:rPr>
              <a:t>Mijn ervaring is dat de </a:t>
            </a:r>
            <a:r>
              <a:rPr lang="nl-NL" dirty="0" err="1">
                <a:solidFill>
                  <a:srgbClr val="FFFF00"/>
                </a:solidFill>
              </a:rPr>
              <a:t>SynScan</a:t>
            </a:r>
            <a:r>
              <a:rPr lang="nl-NL" dirty="0">
                <a:solidFill>
                  <a:srgbClr val="FFFF00"/>
                </a:solidFill>
              </a:rPr>
              <a:t> besturing van de HEQ6 erg robuust is.</a:t>
            </a:r>
          </a:p>
          <a:p>
            <a:r>
              <a:rPr lang="nl-NL" dirty="0">
                <a:solidFill>
                  <a:srgbClr val="FFFF00"/>
                </a:solidFill>
              </a:rPr>
              <a:t>Dit is vooral te danken aan het toepassen van stappenmotoren waardoor de kans dat er iets kapot gaat als er zich mechanische problemen voordoen vrijwel nihil is.</a:t>
            </a:r>
          </a:p>
          <a:p>
            <a:endParaRPr lang="nl-NL" dirty="0">
              <a:solidFill>
                <a:srgbClr val="FFFF00"/>
              </a:solidFill>
            </a:endParaRPr>
          </a:p>
          <a:p>
            <a:r>
              <a:rPr lang="nl-NL" dirty="0">
                <a:solidFill>
                  <a:srgbClr val="FFFF00"/>
                </a:solidFill>
              </a:rPr>
              <a:t>Mijn eigenbouw montering waarvan de start in 1968 plaats vond is in de loop van de tijd regelmatig aangepast aan de nieuwe beschikbare technieken.</a:t>
            </a:r>
          </a:p>
          <a:p>
            <a:r>
              <a:rPr lang="nl-NL" dirty="0">
                <a:solidFill>
                  <a:srgbClr val="FFFF00"/>
                </a:solidFill>
              </a:rPr>
              <a:t>Zo is de besturing in 2003 gedigitaliseerd met het Mel Bartels systeem maar de laatste jaren bestuur ik hem met het </a:t>
            </a:r>
            <a:r>
              <a:rPr lang="nl-NL" dirty="0" err="1">
                <a:solidFill>
                  <a:srgbClr val="FFFF00"/>
                </a:solidFill>
              </a:rPr>
              <a:t>Synscan</a:t>
            </a:r>
            <a:r>
              <a:rPr lang="nl-NL" dirty="0">
                <a:solidFill>
                  <a:srgbClr val="FFFF00"/>
                </a:solidFill>
              </a:rPr>
              <a:t> systeem van de HEQ6.</a:t>
            </a:r>
          </a:p>
          <a:p>
            <a:r>
              <a:rPr lang="nl-NL" dirty="0">
                <a:solidFill>
                  <a:srgbClr val="FFFF00"/>
                </a:solidFill>
              </a:rPr>
              <a:t>De motoren, stuurprint en </a:t>
            </a:r>
            <a:r>
              <a:rPr lang="nl-NL" dirty="0" err="1">
                <a:solidFill>
                  <a:srgbClr val="FFFF00"/>
                </a:solidFill>
              </a:rPr>
              <a:t>handpad</a:t>
            </a:r>
            <a:r>
              <a:rPr lang="nl-NL" dirty="0">
                <a:solidFill>
                  <a:srgbClr val="FFFF00"/>
                </a:solidFill>
              </a:rPr>
              <a:t> komen dus uit een upgradekit voor de HEQ6.</a:t>
            </a:r>
          </a:p>
          <a:p>
            <a:r>
              <a:rPr lang="nl-NL" dirty="0">
                <a:solidFill>
                  <a:srgbClr val="FFFF00"/>
                </a:solidFill>
              </a:rPr>
              <a:t>De besturing kan dus met de </a:t>
            </a:r>
            <a:r>
              <a:rPr lang="nl-NL" dirty="0" err="1">
                <a:solidFill>
                  <a:srgbClr val="FFFF00"/>
                </a:solidFill>
              </a:rPr>
              <a:t>handpad</a:t>
            </a:r>
            <a:r>
              <a:rPr lang="nl-NL" dirty="0">
                <a:solidFill>
                  <a:srgbClr val="FFFF00"/>
                </a:solidFill>
              </a:rPr>
              <a:t> maar in de praktijk gebeurt het via </a:t>
            </a:r>
            <a:r>
              <a:rPr lang="nl-NL" dirty="0" err="1">
                <a:solidFill>
                  <a:srgbClr val="FFFF00"/>
                </a:solidFill>
              </a:rPr>
              <a:t>Eqmod-Ascom</a:t>
            </a:r>
            <a:r>
              <a:rPr lang="nl-NL" dirty="0">
                <a:solidFill>
                  <a:srgbClr val="FFFF00"/>
                </a:solidFill>
              </a:rPr>
              <a:t> en Cartes du </a:t>
            </a:r>
            <a:r>
              <a:rPr lang="nl-NL" dirty="0" err="1">
                <a:solidFill>
                  <a:srgbClr val="FFFF00"/>
                </a:solidFill>
              </a:rPr>
              <a:t>Ciel</a:t>
            </a:r>
            <a:r>
              <a:rPr lang="nl-NL" dirty="0">
                <a:solidFill>
                  <a:srgbClr val="FFFF00"/>
                </a:solidFill>
              </a:rPr>
              <a:t> met een computer.</a:t>
            </a:r>
          </a:p>
          <a:p>
            <a:endParaRPr lang="nl-NL" dirty="0">
              <a:solidFill>
                <a:srgbClr val="FFFF00"/>
              </a:solidFill>
            </a:endParaRPr>
          </a:p>
          <a:p>
            <a:endParaRPr lang="nl-NL" dirty="0">
              <a:solidFill>
                <a:srgbClr val="FFFF00"/>
              </a:solidFill>
            </a:endParaRPr>
          </a:p>
          <a:p>
            <a:r>
              <a:rPr lang="nl-NL" dirty="0">
                <a:solidFill>
                  <a:srgbClr val="FFFF00"/>
                </a:solidFill>
              </a:rPr>
              <a:t>Een besturing realiseren met een dergelijke kit is wat kostprijs betreft meestal de  voordeligste beschikbare optie.</a:t>
            </a:r>
          </a:p>
          <a:p>
            <a:endParaRPr lang="nl-NL" dirty="0">
              <a:solidFill>
                <a:schemeClr val="tx2">
                  <a:lumMod val="90000"/>
                </a:schemeClr>
              </a:solidFill>
            </a:endParaRPr>
          </a:p>
        </p:txBody>
      </p:sp>
    </p:spTree>
    <p:extLst>
      <p:ext uri="{BB962C8B-B14F-4D97-AF65-F5344CB8AC3E}">
        <p14:creationId xmlns:p14="http://schemas.microsoft.com/office/powerpoint/2010/main" val="409279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857250"/>
          </a:xfrm>
        </p:spPr>
        <p:txBody>
          <a:bodyPr/>
          <a:lstStyle/>
          <a:p>
            <a:r>
              <a:rPr lang="nl-NL" sz="3200" dirty="0">
                <a:solidFill>
                  <a:srgbClr val="FFFF00"/>
                </a:solidFill>
              </a:rPr>
              <a:t>Voor- en nadelen servomotor.</a:t>
            </a:r>
          </a:p>
        </p:txBody>
      </p:sp>
      <p:sp>
        <p:nvSpPr>
          <p:cNvPr id="3" name="Tijdelijke aanduiding voor inhoud 2"/>
          <p:cNvSpPr>
            <a:spLocks noGrp="1"/>
          </p:cNvSpPr>
          <p:nvPr>
            <p:ph idx="1"/>
          </p:nvPr>
        </p:nvSpPr>
        <p:spPr>
          <a:xfrm>
            <a:off x="457200" y="1131590"/>
            <a:ext cx="8435280" cy="3600399"/>
          </a:xfrm>
        </p:spPr>
        <p:txBody>
          <a:bodyPr/>
          <a:lstStyle/>
          <a:p>
            <a:pPr marL="0" indent="0">
              <a:buNone/>
            </a:pPr>
            <a:r>
              <a:rPr lang="nl-NL" sz="1800" dirty="0">
                <a:solidFill>
                  <a:srgbClr val="FFFF00"/>
                </a:solidFill>
              </a:rPr>
              <a:t>Voordelen;</a:t>
            </a:r>
          </a:p>
          <a:p>
            <a:pPr marL="0" indent="0">
              <a:buNone/>
            </a:pPr>
            <a:r>
              <a:rPr lang="nl-NL" sz="1800" dirty="0">
                <a:solidFill>
                  <a:srgbClr val="FFFF00"/>
                </a:solidFill>
              </a:rPr>
              <a:t>Erg universeel toe te passen door het grote bereik in omwentelingssnelheid. Groot koppel bij hoge snelheid mogelijk.</a:t>
            </a:r>
          </a:p>
          <a:p>
            <a:pPr marL="0" indent="0">
              <a:buNone/>
            </a:pPr>
            <a:r>
              <a:rPr lang="nl-NL" sz="1800" dirty="0">
                <a:solidFill>
                  <a:srgbClr val="FFFF00"/>
                </a:solidFill>
              </a:rPr>
              <a:t>Energieverbruik hangt af van de belasting en daardoor zuinig in energiegebruik.</a:t>
            </a:r>
          </a:p>
          <a:p>
            <a:pPr>
              <a:buFont typeface="Arial" panose="020B0604020202020204" pitchFamily="34" charset="0"/>
              <a:buChar char="•"/>
            </a:pPr>
            <a:endParaRPr lang="nl-NL" sz="1800" dirty="0">
              <a:solidFill>
                <a:srgbClr val="FFFF00"/>
              </a:solidFill>
            </a:endParaRPr>
          </a:p>
          <a:p>
            <a:pPr marL="0" indent="0">
              <a:buNone/>
            </a:pPr>
            <a:r>
              <a:rPr lang="nl-NL" sz="1800" dirty="0">
                <a:solidFill>
                  <a:srgbClr val="FFFF00"/>
                </a:solidFill>
              </a:rPr>
              <a:t>Nadelen;</a:t>
            </a:r>
          </a:p>
          <a:p>
            <a:pPr marL="0" indent="0">
              <a:buNone/>
            </a:pPr>
            <a:r>
              <a:rPr lang="nl-NL" sz="1800" dirty="0">
                <a:solidFill>
                  <a:srgbClr val="FFFF00"/>
                </a:solidFill>
              </a:rPr>
              <a:t>Sturing is kwetsbaar. Als de motor de gevraagde beweging niet uitvoert (om welke reden dan ook) zal er meer energie naar de motor worden gestuurd om dit alsnog te realiseren waardoor de kans op overbelasting (doorbranden motor of stuurprint) een reëel gevaar is.</a:t>
            </a:r>
          </a:p>
        </p:txBody>
      </p:sp>
    </p:spTree>
    <p:extLst>
      <p:ext uri="{BB962C8B-B14F-4D97-AF65-F5344CB8AC3E}">
        <p14:creationId xmlns:p14="http://schemas.microsoft.com/office/powerpoint/2010/main" val="240961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2262749-FAEC-4B12-8FF4-D1963758819A}"/>
              </a:ext>
            </a:extLst>
          </p:cNvPr>
          <p:cNvSpPr txBox="1"/>
          <p:nvPr/>
        </p:nvSpPr>
        <p:spPr>
          <a:xfrm>
            <a:off x="2555521" y="3326"/>
            <a:ext cx="4031938" cy="369332"/>
          </a:xfrm>
          <a:prstGeom prst="rect">
            <a:avLst/>
          </a:prstGeom>
          <a:noFill/>
        </p:spPr>
        <p:txBody>
          <a:bodyPr wrap="none" rtlCol="0">
            <a:spAutoFit/>
          </a:bodyPr>
          <a:lstStyle/>
          <a:p>
            <a:r>
              <a:rPr lang="nl-NL" dirty="0">
                <a:solidFill>
                  <a:srgbClr val="FFFF00"/>
                </a:solidFill>
              </a:rPr>
              <a:t>Voorbeeld van wat deze optie aankan</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54" y="372658"/>
            <a:ext cx="8820472" cy="415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270943" y="4494503"/>
            <a:ext cx="2736304" cy="523220"/>
          </a:xfrm>
          <a:prstGeom prst="rect">
            <a:avLst/>
          </a:prstGeom>
          <a:noFill/>
        </p:spPr>
        <p:txBody>
          <a:bodyPr wrap="square" rtlCol="0">
            <a:spAutoFit/>
          </a:bodyPr>
          <a:lstStyle/>
          <a:p>
            <a:r>
              <a:rPr lang="nl-NL" sz="1400" dirty="0">
                <a:solidFill>
                  <a:srgbClr val="FFFF00"/>
                </a:solidFill>
              </a:rPr>
              <a:t>250mm F4,8 newton + D100mm-F1500mm refractor</a:t>
            </a:r>
          </a:p>
        </p:txBody>
      </p:sp>
      <p:sp>
        <p:nvSpPr>
          <p:cNvPr id="5" name="Rechthoek 4"/>
          <p:cNvSpPr/>
          <p:nvPr/>
        </p:nvSpPr>
        <p:spPr>
          <a:xfrm>
            <a:off x="3131840" y="4494503"/>
            <a:ext cx="2790056" cy="307777"/>
          </a:xfrm>
          <a:prstGeom prst="rect">
            <a:avLst/>
          </a:prstGeom>
        </p:spPr>
        <p:txBody>
          <a:bodyPr wrap="square">
            <a:spAutoFit/>
          </a:bodyPr>
          <a:lstStyle/>
          <a:p>
            <a:r>
              <a:rPr lang="nl-NL" sz="1400" dirty="0"/>
              <a:t>   </a:t>
            </a:r>
            <a:r>
              <a:rPr lang="nl-NL" sz="1400" dirty="0">
                <a:solidFill>
                  <a:srgbClr val="FFFF00"/>
                </a:solidFill>
              </a:rPr>
              <a:t>250mm F4,8 newton + C9,25</a:t>
            </a:r>
          </a:p>
        </p:txBody>
      </p:sp>
      <p:sp>
        <p:nvSpPr>
          <p:cNvPr id="6" name="Rechthoek 5"/>
          <p:cNvSpPr/>
          <p:nvPr/>
        </p:nvSpPr>
        <p:spPr>
          <a:xfrm>
            <a:off x="6012160" y="4491984"/>
            <a:ext cx="3131840" cy="692497"/>
          </a:xfrm>
          <a:prstGeom prst="rect">
            <a:avLst/>
          </a:prstGeom>
        </p:spPr>
        <p:txBody>
          <a:bodyPr wrap="square">
            <a:spAutoFit/>
          </a:bodyPr>
          <a:lstStyle/>
          <a:p>
            <a:r>
              <a:rPr lang="nl-NL" sz="1400" dirty="0">
                <a:solidFill>
                  <a:srgbClr val="FFFF00"/>
                </a:solidFill>
              </a:rPr>
              <a:t>       250mm F4,8 + 200mm F4 +</a:t>
            </a:r>
          </a:p>
          <a:p>
            <a:r>
              <a:rPr lang="nl-NL" sz="1400" dirty="0">
                <a:solidFill>
                  <a:srgbClr val="FFFF00"/>
                </a:solidFill>
              </a:rPr>
              <a:t>              150mm F5 newton</a:t>
            </a:r>
          </a:p>
          <a:p>
            <a:r>
              <a:rPr lang="nl-NL" sz="1100" dirty="0">
                <a:solidFill>
                  <a:srgbClr val="FFFF00"/>
                </a:solidFill>
              </a:rPr>
              <a:t>    Niet meer in gebruik zijnde </a:t>
            </a:r>
            <a:r>
              <a:rPr lang="nl-NL" sz="1100" dirty="0" err="1">
                <a:solidFill>
                  <a:srgbClr val="FFFF00"/>
                </a:solidFill>
              </a:rPr>
              <a:t>smalbandsetup</a:t>
            </a:r>
            <a:endParaRPr lang="nl-NL" sz="1100" dirty="0">
              <a:solidFill>
                <a:srgbClr val="FFFF00"/>
              </a:solidFill>
            </a:endParaRPr>
          </a:p>
        </p:txBody>
      </p:sp>
    </p:spTree>
    <p:extLst>
      <p:ext uri="{BB962C8B-B14F-4D97-AF65-F5344CB8AC3E}">
        <p14:creationId xmlns:p14="http://schemas.microsoft.com/office/powerpoint/2010/main" val="2833967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347614"/>
            <a:ext cx="7848872" cy="1584176"/>
          </a:xfrm>
        </p:spPr>
        <p:txBody>
          <a:bodyPr/>
          <a:lstStyle/>
          <a:p>
            <a:pPr algn="l"/>
            <a:br>
              <a:rPr lang="nl-NL" sz="2400" dirty="0">
                <a:solidFill>
                  <a:srgbClr val="FFFF00"/>
                </a:solidFill>
              </a:rPr>
            </a:br>
            <a:r>
              <a:rPr lang="nl-NL" sz="2400" dirty="0">
                <a:solidFill>
                  <a:srgbClr val="FFFF00"/>
                </a:solidFill>
              </a:rPr>
              <a:t>              </a:t>
            </a:r>
            <a:r>
              <a:rPr lang="nl-NL" sz="2400" i="1" dirty="0">
                <a:solidFill>
                  <a:srgbClr val="FFFF00"/>
                </a:solidFill>
              </a:rPr>
              <a:t>   </a:t>
            </a:r>
            <a:r>
              <a:rPr lang="nl-NL" sz="2400" dirty="0">
                <a:solidFill>
                  <a:srgbClr val="FFFF00"/>
                </a:solidFill>
              </a:rPr>
              <a:t>               </a:t>
            </a:r>
            <a:r>
              <a:rPr lang="nl-NL" sz="3200" dirty="0">
                <a:solidFill>
                  <a:srgbClr val="FFFF00"/>
                </a:solidFill>
              </a:rPr>
              <a:t> Conclusie;</a:t>
            </a:r>
            <a:br>
              <a:rPr lang="nl-NL" sz="2400" dirty="0">
                <a:solidFill>
                  <a:srgbClr val="FFFF00"/>
                </a:solidFill>
              </a:rPr>
            </a:br>
            <a:br>
              <a:rPr lang="nl-NL" sz="2400" dirty="0">
                <a:solidFill>
                  <a:srgbClr val="FFFF00"/>
                </a:solidFill>
              </a:rPr>
            </a:br>
            <a:r>
              <a:rPr lang="nl-NL" sz="2400" dirty="0">
                <a:solidFill>
                  <a:srgbClr val="FFFF00"/>
                </a:solidFill>
              </a:rPr>
              <a:t>Voor diegene die een eigen besturing wil realiseren zijn er dus verschillende mogelijkheden en kan een optie  gekozen worden die het best past bij zijn mogelijkheden.</a:t>
            </a:r>
            <a:br>
              <a:rPr lang="nl-NL" sz="3200" dirty="0">
                <a:solidFill>
                  <a:srgbClr val="FFFF00"/>
                </a:solidFill>
              </a:rPr>
            </a:br>
            <a:endParaRPr lang="nl-NL" sz="3200" dirty="0">
              <a:solidFill>
                <a:srgbClr val="FFFF00"/>
              </a:solidFill>
            </a:endParaRPr>
          </a:p>
        </p:txBody>
      </p:sp>
    </p:spTree>
    <p:extLst>
      <p:ext uri="{BB962C8B-B14F-4D97-AF65-F5344CB8AC3E}">
        <p14:creationId xmlns:p14="http://schemas.microsoft.com/office/powerpoint/2010/main" val="147113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857250"/>
          </a:xfrm>
        </p:spPr>
        <p:txBody>
          <a:bodyPr/>
          <a:lstStyle/>
          <a:p>
            <a:r>
              <a:rPr lang="nl-NL" sz="3200" dirty="0">
                <a:solidFill>
                  <a:srgbClr val="FFFF00"/>
                </a:solidFill>
              </a:rPr>
              <a:t>Voor- en nadelen stappenmotor</a:t>
            </a:r>
          </a:p>
        </p:txBody>
      </p:sp>
      <p:sp>
        <p:nvSpPr>
          <p:cNvPr id="3" name="Tijdelijke aanduiding voor inhoud 2"/>
          <p:cNvSpPr>
            <a:spLocks noGrp="1"/>
          </p:cNvSpPr>
          <p:nvPr>
            <p:ph idx="1"/>
          </p:nvPr>
        </p:nvSpPr>
        <p:spPr>
          <a:xfrm>
            <a:off x="467544" y="771550"/>
            <a:ext cx="8229600" cy="3888431"/>
          </a:xfrm>
        </p:spPr>
        <p:txBody>
          <a:bodyPr/>
          <a:lstStyle/>
          <a:p>
            <a:pPr marL="0" indent="0">
              <a:buNone/>
            </a:pPr>
            <a:r>
              <a:rPr lang="nl-NL" sz="1800" dirty="0">
                <a:solidFill>
                  <a:srgbClr val="FFFF00"/>
                </a:solidFill>
              </a:rPr>
              <a:t>Voordelen;</a:t>
            </a:r>
          </a:p>
          <a:p>
            <a:pPr marL="0" indent="0">
              <a:buNone/>
            </a:pPr>
            <a:r>
              <a:rPr lang="nl-NL" sz="1800" dirty="0">
                <a:solidFill>
                  <a:srgbClr val="FFFF00"/>
                </a:solidFill>
              </a:rPr>
              <a:t>Minder kwetsbare sturing omdat op het moment dat de gevraagde stap(pen) niet worden gemaakt de stroom door de motor niet wordt opgevoerd. Er is namelijk geen terugkoppeling. Hierdoor is er veel minder kans op doorbranden van de motor of stuurprint bij mechanische problemen.</a:t>
            </a:r>
          </a:p>
          <a:p>
            <a:pPr>
              <a:buFont typeface="Arial" panose="020B0604020202020204" pitchFamily="34" charset="0"/>
              <a:buChar char="•"/>
            </a:pPr>
            <a:endParaRPr lang="nl-NL" sz="1200" dirty="0">
              <a:solidFill>
                <a:srgbClr val="FFFF00"/>
              </a:solidFill>
            </a:endParaRPr>
          </a:p>
          <a:p>
            <a:pPr marL="0" indent="0">
              <a:buNone/>
            </a:pPr>
            <a:r>
              <a:rPr lang="nl-NL" sz="1800" dirty="0">
                <a:solidFill>
                  <a:srgbClr val="FFFF00"/>
                </a:solidFill>
              </a:rPr>
              <a:t>Nadelen;</a:t>
            </a:r>
          </a:p>
          <a:p>
            <a:pPr marL="0" indent="0">
              <a:buNone/>
            </a:pPr>
            <a:r>
              <a:rPr lang="nl-NL" sz="1800" dirty="0">
                <a:solidFill>
                  <a:srgbClr val="FFFF00"/>
                </a:solidFill>
              </a:rPr>
              <a:t>Koppel neemt sterk af bij een hogere stapsnelheid waardoor je een stappenmotor minder universeel kunt toepassen. </a:t>
            </a:r>
          </a:p>
          <a:p>
            <a:pPr marL="0" indent="0">
              <a:buNone/>
            </a:pPr>
            <a:r>
              <a:rPr lang="nl-NL" sz="1800" dirty="0">
                <a:solidFill>
                  <a:srgbClr val="FFFF00"/>
                </a:solidFill>
              </a:rPr>
              <a:t>Omdat een omwenteling in stappen gebeurt geeft dat een minder vloeiende rotatie wat resulteert in een meer schokkende manier van bewegen.</a:t>
            </a:r>
          </a:p>
          <a:p>
            <a:pPr marL="0" indent="0">
              <a:buNone/>
            </a:pPr>
            <a:r>
              <a:rPr lang="nl-NL" sz="1800" dirty="0">
                <a:solidFill>
                  <a:srgbClr val="FFFF00"/>
                </a:solidFill>
              </a:rPr>
              <a:t>Energieverbruik hangt niet af van de belasting. Zonder speciale maatregelen is het energiegebruik bij het volgen even groot als bij het </a:t>
            </a:r>
            <a:r>
              <a:rPr lang="nl-NL" sz="1800" dirty="0" err="1">
                <a:solidFill>
                  <a:srgbClr val="FFFF00"/>
                </a:solidFill>
              </a:rPr>
              <a:t>slewen</a:t>
            </a:r>
            <a:r>
              <a:rPr lang="nl-NL" sz="1800" dirty="0">
                <a:solidFill>
                  <a:srgbClr val="FFFF00"/>
                </a:solidFill>
              </a:rPr>
              <a:t>. Daardoor heeft een stappenmotor een hoger energieverbruik.</a:t>
            </a:r>
          </a:p>
          <a:p>
            <a:pPr marL="0" indent="0">
              <a:buNone/>
            </a:pPr>
            <a:endParaRPr lang="nl-NL" sz="1800" dirty="0">
              <a:solidFill>
                <a:srgbClr val="FFFF00"/>
              </a:solidFill>
            </a:endParaRPr>
          </a:p>
        </p:txBody>
      </p:sp>
    </p:spTree>
    <p:extLst>
      <p:ext uri="{BB962C8B-B14F-4D97-AF65-F5344CB8AC3E}">
        <p14:creationId xmlns:p14="http://schemas.microsoft.com/office/powerpoint/2010/main" val="265484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5782" y="0"/>
            <a:ext cx="8229600" cy="339502"/>
          </a:xfrm>
        </p:spPr>
        <p:txBody>
          <a:bodyPr>
            <a:noAutofit/>
          </a:bodyPr>
          <a:lstStyle/>
          <a:p>
            <a:pPr lvl="0" algn="l">
              <a:spcBef>
                <a:spcPct val="20000"/>
              </a:spcBef>
            </a:pPr>
            <a:r>
              <a:rPr lang="nl-NL" sz="1600" dirty="0">
                <a:solidFill>
                  <a:srgbClr val="FFFF00"/>
                </a:solidFill>
                <a:ea typeface="+mn-ea"/>
              </a:rPr>
              <a:t>                   </a:t>
            </a:r>
            <a:r>
              <a:rPr lang="nl-NL" sz="1800" dirty="0" err="1">
                <a:solidFill>
                  <a:srgbClr val="FFFF00"/>
                </a:solidFill>
                <a:ea typeface="+mn-ea"/>
              </a:rPr>
              <a:t>Servo</a:t>
            </a:r>
            <a:r>
              <a:rPr lang="nl-NL" sz="1800" dirty="0">
                <a:solidFill>
                  <a:srgbClr val="FFFF00"/>
                </a:solidFill>
                <a:ea typeface="+mn-ea"/>
              </a:rPr>
              <a:t> motor                                                    Stappenmotor</a:t>
            </a:r>
            <a:endParaRPr lang="nl-NL" dirty="0">
              <a:solidFill>
                <a:srgbClr val="FFFF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614" y="411509"/>
            <a:ext cx="2747775" cy="27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32" y="411510"/>
            <a:ext cx="4032448" cy="27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748853" y="3435846"/>
            <a:ext cx="8136904" cy="646331"/>
          </a:xfrm>
          <a:prstGeom prst="rect">
            <a:avLst/>
          </a:prstGeom>
          <a:noFill/>
        </p:spPr>
        <p:txBody>
          <a:bodyPr wrap="square" rtlCol="0">
            <a:spAutoFit/>
          </a:bodyPr>
          <a:lstStyle/>
          <a:p>
            <a:r>
              <a:rPr lang="nl-NL" kern="0" dirty="0">
                <a:solidFill>
                  <a:srgbClr val="FFFF00"/>
                </a:solidFill>
                <a:ea typeface="+mj-ea"/>
              </a:rPr>
              <a:t>Door gebruik van slimme besturingssystemen kan veel gedaan worden om de nadelen van elk motortype zoveel mogelijk te minimaliseren! </a:t>
            </a:r>
            <a:endParaRPr lang="nl-NL" dirty="0">
              <a:solidFill>
                <a:srgbClr val="FFFF00"/>
              </a:solidFill>
            </a:endParaRPr>
          </a:p>
        </p:txBody>
      </p:sp>
      <p:sp>
        <p:nvSpPr>
          <p:cNvPr id="6" name="Tekstvak 5"/>
          <p:cNvSpPr txBox="1"/>
          <p:nvPr/>
        </p:nvSpPr>
        <p:spPr>
          <a:xfrm>
            <a:off x="692832" y="4299942"/>
            <a:ext cx="7839608" cy="658642"/>
          </a:xfrm>
          <a:prstGeom prst="rect">
            <a:avLst/>
          </a:prstGeom>
          <a:noFill/>
        </p:spPr>
        <p:txBody>
          <a:bodyPr wrap="square" rtlCol="0">
            <a:spAutoFit/>
          </a:bodyPr>
          <a:lstStyle/>
          <a:p>
            <a:pPr>
              <a:lnSpc>
                <a:spcPct val="115000"/>
              </a:lnSpc>
              <a:spcAft>
                <a:spcPts val="1000"/>
              </a:spcAft>
            </a:pPr>
            <a:r>
              <a:rPr lang="nl-NL" sz="1600" dirty="0">
                <a:solidFill>
                  <a:srgbClr val="FFFF00"/>
                </a:solidFill>
                <a:ea typeface="+mj-ea"/>
                <a:cs typeface="Times New Roman"/>
              </a:rPr>
              <a:t>Soms wordt ook een stappenmotor van een encoder voorzien. Deze wordt dan alleen maar gebruikt om bij een fout een alarm te kunnen geven ( error melding ).</a:t>
            </a:r>
            <a:endParaRPr lang="nl-NL" sz="1600" dirty="0">
              <a:solidFill>
                <a:srgbClr val="FFFF00"/>
              </a:solidFill>
              <a:effectLst/>
              <a:latin typeface="Calibri"/>
              <a:ea typeface="Calibri"/>
              <a:cs typeface="Times New Roman"/>
            </a:endParaRPr>
          </a:p>
        </p:txBody>
      </p:sp>
    </p:spTree>
    <p:extLst>
      <p:ext uri="{BB962C8B-B14F-4D97-AF65-F5344CB8AC3E}">
        <p14:creationId xmlns:p14="http://schemas.microsoft.com/office/powerpoint/2010/main" val="25714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040" y="-9525"/>
            <a:ext cx="8640960" cy="843558"/>
          </a:xfrm>
        </p:spPr>
        <p:txBody>
          <a:bodyPr/>
          <a:lstStyle/>
          <a:p>
            <a:pPr algn="l"/>
            <a:r>
              <a:rPr lang="nl-NL" sz="2000" kern="1200" dirty="0">
                <a:solidFill>
                  <a:srgbClr val="92D050"/>
                </a:solidFill>
                <a:latin typeface="Calibri" panose="020F0502020204030204" pitchFamily="34" charset="0"/>
                <a:ea typeface="+mn-ea"/>
              </a:rPr>
              <a:t>Het sturen van de motoren kan worden verzorgd door een programma welke draait op een computer of direct in een regelkastje of </a:t>
            </a:r>
            <a:r>
              <a:rPr lang="nl-NL" sz="2000" kern="1200" dirty="0" err="1">
                <a:solidFill>
                  <a:srgbClr val="92D050"/>
                </a:solidFill>
                <a:latin typeface="Calibri" panose="020F0502020204030204" pitchFamily="34" charset="0"/>
                <a:ea typeface="+mn-ea"/>
              </a:rPr>
              <a:t>handpad</a:t>
            </a:r>
            <a:r>
              <a:rPr lang="nl-NL" sz="2000" kern="1200" dirty="0">
                <a:solidFill>
                  <a:srgbClr val="92D050"/>
                </a:solidFill>
                <a:latin typeface="Calibri" panose="020F0502020204030204" pitchFamily="34" charset="0"/>
                <a:ea typeface="+mn-ea"/>
              </a:rPr>
              <a:t> is ondergebracht</a:t>
            </a:r>
            <a:endParaRPr lang="nl-NL" dirty="0">
              <a:solidFill>
                <a:srgbClr val="92D050"/>
              </a:solidFill>
            </a:endParaRPr>
          </a:p>
        </p:txBody>
      </p:sp>
      <p:sp>
        <p:nvSpPr>
          <p:cNvPr id="3" name="Tijdelijke aanduiding voor inhoud 2"/>
          <p:cNvSpPr>
            <a:spLocks noGrp="1"/>
          </p:cNvSpPr>
          <p:nvPr>
            <p:ph idx="1"/>
          </p:nvPr>
        </p:nvSpPr>
        <p:spPr>
          <a:xfrm>
            <a:off x="457200" y="915566"/>
            <a:ext cx="8291264" cy="3960440"/>
          </a:xfrm>
        </p:spPr>
        <p:txBody>
          <a:bodyPr/>
          <a:lstStyle/>
          <a:p>
            <a:pPr marL="0" indent="0">
              <a:buNone/>
            </a:pPr>
            <a:r>
              <a:rPr lang="nl-NL" sz="1800" dirty="0">
                <a:solidFill>
                  <a:srgbClr val="FFFF00"/>
                </a:solidFill>
              </a:rPr>
              <a:t>Het besturen via een </a:t>
            </a:r>
            <a:r>
              <a:rPr lang="nl-NL" sz="1800" dirty="0" err="1">
                <a:solidFill>
                  <a:srgbClr val="FFFF00"/>
                </a:solidFill>
              </a:rPr>
              <a:t>handpad</a:t>
            </a:r>
            <a:r>
              <a:rPr lang="nl-NL" sz="1800" dirty="0">
                <a:solidFill>
                  <a:srgbClr val="FFFF00"/>
                </a:solidFill>
              </a:rPr>
              <a:t> is de meest simpele methode maar heeft dan ook de minst uitgebreide mogelijkheden en een lagere nauwkeurigheid. Ook is het lastiger om de datafiles up-to-date te houden.</a:t>
            </a:r>
          </a:p>
          <a:p>
            <a:pPr marL="0" indent="0">
              <a:buNone/>
            </a:pPr>
            <a:r>
              <a:rPr lang="nl-NL" sz="1800" dirty="0">
                <a:solidFill>
                  <a:srgbClr val="FFFF00"/>
                </a:solidFill>
              </a:rPr>
              <a:t> </a:t>
            </a:r>
          </a:p>
          <a:p>
            <a:pPr marL="0" indent="0">
              <a:buNone/>
            </a:pPr>
            <a:r>
              <a:rPr lang="nl-NL" sz="1800" dirty="0">
                <a:solidFill>
                  <a:srgbClr val="FFFF00"/>
                </a:solidFill>
              </a:rPr>
              <a:t>Het besturen via een computerprogramma heeft doorgaans meer mogelijkheden en een grotere nauwkeurigheid. Bijna altijd kunnen de datafiles (b.v. gegevens over kometen) automatisch worden bijgewerkt. </a:t>
            </a:r>
          </a:p>
          <a:p>
            <a:pPr marL="0" indent="0">
              <a:buNone/>
            </a:pPr>
            <a:r>
              <a:rPr lang="nl-NL" sz="800" dirty="0">
                <a:solidFill>
                  <a:srgbClr val="FFFF00"/>
                </a:solidFill>
              </a:rPr>
              <a:t> </a:t>
            </a:r>
            <a:endParaRPr lang="nl-NL" sz="1600" dirty="0">
              <a:solidFill>
                <a:srgbClr val="FFFF00"/>
              </a:solidFill>
            </a:endParaRPr>
          </a:p>
          <a:p>
            <a:pPr marL="0" indent="0">
              <a:buNone/>
            </a:pPr>
            <a:r>
              <a:rPr lang="nl-NL" sz="1800" dirty="0">
                <a:solidFill>
                  <a:srgbClr val="FFFF00"/>
                </a:solidFill>
              </a:rPr>
              <a:t>Meestal wordt gewerkt met een planetariumprogramma voor de gegevens die dan via een ander programma worden vertaald tot stuursignalen die naar de besturingsprint van de motoren worden gestuurd.  </a:t>
            </a:r>
          </a:p>
          <a:p>
            <a:pPr marL="0" indent="0">
              <a:buNone/>
            </a:pPr>
            <a:r>
              <a:rPr lang="nl-NL" sz="1800" dirty="0">
                <a:solidFill>
                  <a:srgbClr val="FFFF00"/>
                </a:solidFill>
              </a:rPr>
              <a:t>b.v. Cartes du </a:t>
            </a:r>
            <a:r>
              <a:rPr lang="nl-NL" sz="1800" dirty="0" err="1">
                <a:solidFill>
                  <a:srgbClr val="FFFF00"/>
                </a:solidFill>
              </a:rPr>
              <a:t>Ciel</a:t>
            </a:r>
            <a:r>
              <a:rPr lang="nl-NL" sz="1800" dirty="0">
                <a:solidFill>
                  <a:srgbClr val="FFFF00"/>
                </a:solidFill>
              </a:rPr>
              <a:t> of </a:t>
            </a:r>
            <a:r>
              <a:rPr lang="nl-NL" sz="1800" dirty="0" err="1">
                <a:solidFill>
                  <a:srgbClr val="FFFF00"/>
                </a:solidFill>
              </a:rPr>
              <a:t>Stellarium</a:t>
            </a:r>
            <a:r>
              <a:rPr lang="nl-NL" sz="1800" dirty="0">
                <a:solidFill>
                  <a:srgbClr val="FFFF00"/>
                </a:solidFill>
              </a:rPr>
              <a:t> gekoppeld aan </a:t>
            </a:r>
            <a:r>
              <a:rPr lang="nl-NL" sz="1800" dirty="0" err="1">
                <a:solidFill>
                  <a:srgbClr val="FFFF00"/>
                </a:solidFill>
              </a:rPr>
              <a:t>EQmod_Ascom</a:t>
            </a:r>
            <a:r>
              <a:rPr lang="nl-NL" sz="1800" dirty="0">
                <a:solidFill>
                  <a:srgbClr val="FFFF00"/>
                </a:solidFill>
              </a:rPr>
              <a:t>.</a:t>
            </a:r>
          </a:p>
        </p:txBody>
      </p:sp>
    </p:spTree>
    <p:extLst>
      <p:ext uri="{BB962C8B-B14F-4D97-AF65-F5344CB8AC3E}">
        <p14:creationId xmlns:p14="http://schemas.microsoft.com/office/powerpoint/2010/main" val="122700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2546"/>
            <a:ext cx="9144000" cy="648072"/>
          </a:xfrm>
        </p:spPr>
        <p:txBody>
          <a:bodyPr/>
          <a:lstStyle/>
          <a:p>
            <a:r>
              <a:rPr lang="nl-NL" sz="2800" dirty="0">
                <a:solidFill>
                  <a:srgbClr val="FFFF00"/>
                </a:solidFill>
              </a:rPr>
              <a:t>Wat is er nu beschikbaar voor de zelfbouwer?</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554167"/>
            <a:ext cx="4441834" cy="458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4572001" y="619185"/>
            <a:ext cx="4572000" cy="4524315"/>
          </a:xfrm>
          <a:prstGeom prst="rect">
            <a:avLst/>
          </a:prstGeom>
          <a:noFill/>
        </p:spPr>
        <p:txBody>
          <a:bodyPr wrap="square" rtlCol="0">
            <a:spAutoFit/>
          </a:bodyPr>
          <a:lstStyle/>
          <a:p>
            <a:r>
              <a:rPr lang="nl-NL" sz="1600" dirty="0">
                <a:solidFill>
                  <a:srgbClr val="FFFF00"/>
                </a:solidFill>
              </a:rPr>
              <a:t>Het programma Scope II van Mel Bartels</a:t>
            </a:r>
          </a:p>
          <a:p>
            <a:r>
              <a:rPr lang="nl-NL" sz="800" dirty="0">
                <a:solidFill>
                  <a:srgbClr val="FFFF00"/>
                </a:solidFill>
              </a:rPr>
              <a:t>  </a:t>
            </a:r>
          </a:p>
          <a:p>
            <a:r>
              <a:rPr lang="nl-NL" sz="1600" dirty="0">
                <a:solidFill>
                  <a:srgbClr val="FFFF00"/>
                </a:solidFill>
              </a:rPr>
              <a:t>Dit bevat een (freeware) programma gebaseerd op het  DOS besturingssysteem met alle nodige datafiles en de schema’s voor de motorstuurprint.</a:t>
            </a:r>
          </a:p>
          <a:p>
            <a:r>
              <a:rPr lang="nl-NL" sz="1600" dirty="0">
                <a:solidFill>
                  <a:srgbClr val="FFFF00"/>
                </a:solidFill>
              </a:rPr>
              <a:t>Scope II maakt gebruik van stappenmotoren. </a:t>
            </a:r>
          </a:p>
          <a:p>
            <a:r>
              <a:rPr lang="nl-NL" sz="1600" dirty="0">
                <a:solidFill>
                  <a:srgbClr val="FFFF00"/>
                </a:solidFill>
              </a:rPr>
              <a:t>De benodigde print is (was) zowel verkrijgbaar als werkende set of als bouwpakket. </a:t>
            </a:r>
          </a:p>
          <a:p>
            <a:endParaRPr lang="nl-NL" sz="1600" dirty="0">
              <a:solidFill>
                <a:srgbClr val="FFFF00"/>
              </a:solidFill>
            </a:endParaRPr>
          </a:p>
          <a:p>
            <a:r>
              <a:rPr lang="nl-NL" sz="1600" dirty="0">
                <a:solidFill>
                  <a:srgbClr val="FFFF00"/>
                </a:solidFill>
              </a:rPr>
              <a:t>Scope II maakt gebruik van het LX200 protocol en is zeer universeel te configureren.</a:t>
            </a:r>
          </a:p>
          <a:p>
            <a:r>
              <a:rPr lang="nl-NL" sz="1600" dirty="0">
                <a:solidFill>
                  <a:srgbClr val="FFFF00"/>
                </a:solidFill>
              </a:rPr>
              <a:t>Om een en ander goed werkend te krijgen wordt  wel enig doorzettingsvermogen gevraagd.</a:t>
            </a:r>
          </a:p>
          <a:p>
            <a:r>
              <a:rPr lang="nl-NL" sz="1600" dirty="0">
                <a:solidFill>
                  <a:srgbClr val="FFFF00"/>
                </a:solidFill>
              </a:rPr>
              <a:t>Resultaat is wel dat elke setup met deze besturing perfect werkend gemaakt kan worden.</a:t>
            </a:r>
          </a:p>
          <a:p>
            <a:r>
              <a:rPr lang="nl-NL" sz="800" dirty="0">
                <a:solidFill>
                  <a:srgbClr val="FFFF00"/>
                </a:solidFill>
              </a:rPr>
              <a:t>   </a:t>
            </a:r>
          </a:p>
          <a:p>
            <a:r>
              <a:rPr lang="nl-NL" sz="1600" dirty="0">
                <a:solidFill>
                  <a:srgbClr val="FFFF00"/>
                </a:solidFill>
              </a:rPr>
              <a:t>Wegens het gebruik van DOS is Scope II ondertussen duidelijk gedateerd.</a:t>
            </a:r>
          </a:p>
        </p:txBody>
      </p:sp>
    </p:spTree>
    <p:extLst>
      <p:ext uri="{BB962C8B-B14F-4D97-AF65-F5344CB8AC3E}">
        <p14:creationId xmlns:p14="http://schemas.microsoft.com/office/powerpoint/2010/main" val="97281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12019"/>
            <a:ext cx="5544616" cy="473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1641274" y="9854"/>
            <a:ext cx="5626861" cy="369332"/>
          </a:xfrm>
          <a:prstGeom prst="rect">
            <a:avLst/>
          </a:prstGeom>
          <a:noFill/>
        </p:spPr>
        <p:txBody>
          <a:bodyPr wrap="none" rtlCol="0">
            <a:spAutoFit/>
          </a:bodyPr>
          <a:lstStyle/>
          <a:p>
            <a:r>
              <a:rPr lang="nl-NL" dirty="0">
                <a:solidFill>
                  <a:srgbClr val="FFFF00"/>
                </a:solidFill>
              </a:rPr>
              <a:t>De opvolger van Scope II  </a:t>
            </a:r>
            <a:r>
              <a:rPr lang="nl-NL" sz="1400" dirty="0">
                <a:solidFill>
                  <a:srgbClr val="FFFF00"/>
                </a:solidFill>
              </a:rPr>
              <a:t>(maakt gebruik van servomotoren)</a:t>
            </a:r>
          </a:p>
        </p:txBody>
      </p:sp>
    </p:spTree>
    <p:extLst>
      <p:ext uri="{BB962C8B-B14F-4D97-AF65-F5344CB8AC3E}">
        <p14:creationId xmlns:p14="http://schemas.microsoft.com/office/powerpoint/2010/main" val="2662971251"/>
      </p:ext>
    </p:extLst>
  </p:cSld>
  <p:clrMapOvr>
    <a:masterClrMapping/>
  </p:clrMapOvr>
</p:sld>
</file>

<file path=ppt/theme/theme1.xml><?xml version="1.0" encoding="utf-8"?>
<a:theme xmlns:a="http://schemas.openxmlformats.org/drawingml/2006/main" name="Standaardontwerp">
  <a:themeElements>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6330</TotalTime>
  <Words>2068</Words>
  <Application>Microsoft Office PowerPoint</Application>
  <PresentationFormat>Diavoorstelling (16:9)</PresentationFormat>
  <Paragraphs>140</Paragraphs>
  <Slides>41</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41</vt:i4>
      </vt:variant>
    </vt:vector>
  </HeadingPairs>
  <TitlesOfParts>
    <vt:vector size="45" baseType="lpstr">
      <vt:lpstr>Arial</vt:lpstr>
      <vt:lpstr>Calibri</vt:lpstr>
      <vt:lpstr>Times New Roman</vt:lpstr>
      <vt:lpstr>Standaardontwerp</vt:lpstr>
      <vt:lpstr>Mogelijkheden om een bestaande montering te upgraden naar Goto</vt:lpstr>
      <vt:lpstr>Benodigdheden om Goto mogelijk te maken</vt:lpstr>
      <vt:lpstr> Servo- of stappenmotor.</vt:lpstr>
      <vt:lpstr>Voor- en nadelen servomotor.</vt:lpstr>
      <vt:lpstr>Voor- en nadelen stappenmotor</vt:lpstr>
      <vt:lpstr>                   Servo motor                                                    Stappenmotor</vt:lpstr>
      <vt:lpstr>Het sturen van de motoren kan worden verzorgd door een programma welke draait op een computer of direct in een regelkastje of handpad is ondergebracht</vt:lpstr>
      <vt:lpstr>Wat is er nu beschikbaar voor de zelfbouwer?</vt:lpstr>
      <vt:lpstr>PowerPoint-presentatie</vt:lpstr>
      <vt:lpstr>PowerPoint-presentatie</vt:lpstr>
      <vt:lpstr>PowerPoint-presentatie</vt:lpstr>
      <vt:lpstr>PowerPoint-presentatie</vt:lpstr>
      <vt:lpstr>PowerPoint-presentatie</vt:lpstr>
      <vt:lpstr>PowerPoint-presentatie</vt:lpstr>
      <vt:lpstr>Wil je een dergelijke kit toepassen dan moeten de overbrengingen van de  motoren naar beide assen hetzelfde zijn als de overbrengingen van de montering waar deze kit voor bedoeld is!</vt:lpstr>
      <vt:lpstr>Uitdagingen bij het upgraden van de montering van de 20 cm Kuttertelescoop van Eltjo Wubbema met behulp van de Skywatcher upgrade kit voor de EQ6. </vt:lpstr>
      <vt:lpstr>PowerPoint-presentatie</vt:lpstr>
      <vt:lpstr>PowerPoint-presentatie</vt:lpstr>
      <vt:lpstr>PowerPoint-presentatie</vt:lpstr>
      <vt:lpstr>PowerPoint-presentatie</vt:lpstr>
      <vt:lpstr>PowerPoint-presentatie</vt:lpstr>
      <vt:lpstr>PowerPoint-presentatie</vt:lpstr>
      <vt:lpstr>Op deze montering was de declinatie as alleen voorzien  van een fijnregeling met een beperkt bereik.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Conclusie;  Voor diegene die een eigen besturing wil realiseren zijn er dus verschillende mogelijkheden en kan een optie  gekozen worden die het best past bij zijn mogelijkheden.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JacBrosens</dc:creator>
  <cp:lastModifiedBy>Jac Brosens</cp:lastModifiedBy>
  <cp:revision>269</cp:revision>
  <dcterms:created xsi:type="dcterms:W3CDTF">2016-02-22T10:53:59Z</dcterms:created>
  <dcterms:modified xsi:type="dcterms:W3CDTF">2021-05-24T12:48:06Z</dcterms:modified>
</cp:coreProperties>
</file>